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6" r:id="rId2"/>
    <p:sldId id="290" r:id="rId3"/>
    <p:sldId id="498" r:id="rId4"/>
    <p:sldId id="418" r:id="rId5"/>
    <p:sldId id="419" r:id="rId6"/>
    <p:sldId id="451" r:id="rId7"/>
    <p:sldId id="421" r:id="rId8"/>
    <p:sldId id="423" r:id="rId9"/>
    <p:sldId id="499" r:id="rId10"/>
    <p:sldId id="437" r:id="rId11"/>
    <p:sldId id="440" r:id="rId12"/>
    <p:sldId id="441" r:id="rId13"/>
    <p:sldId id="442" r:id="rId14"/>
    <p:sldId id="443" r:id="rId15"/>
    <p:sldId id="444" r:id="rId16"/>
    <p:sldId id="445" r:id="rId17"/>
    <p:sldId id="446" r:id="rId18"/>
    <p:sldId id="447" r:id="rId19"/>
    <p:sldId id="448" r:id="rId20"/>
    <p:sldId id="449" r:id="rId21"/>
    <p:sldId id="450" r:id="rId22"/>
    <p:sldId id="452" r:id="rId23"/>
    <p:sldId id="456" r:id="rId24"/>
    <p:sldId id="457" r:id="rId25"/>
    <p:sldId id="495" r:id="rId26"/>
    <p:sldId id="496" r:id="rId27"/>
    <p:sldId id="497" r:id="rId28"/>
    <p:sldId id="464" r:id="rId29"/>
    <p:sldId id="466" r:id="rId30"/>
    <p:sldId id="468" r:id="rId31"/>
    <p:sldId id="470" r:id="rId32"/>
    <p:sldId id="471" r:id="rId33"/>
    <p:sldId id="472" r:id="rId34"/>
    <p:sldId id="581" r:id="rId35"/>
    <p:sldId id="500" r:id="rId36"/>
    <p:sldId id="516" r:id="rId37"/>
    <p:sldId id="521" r:id="rId38"/>
    <p:sldId id="541" r:id="rId39"/>
    <p:sldId id="522" r:id="rId40"/>
    <p:sldId id="523" r:id="rId41"/>
    <p:sldId id="524" r:id="rId42"/>
    <p:sldId id="525" r:id="rId43"/>
    <p:sldId id="560" r:id="rId44"/>
    <p:sldId id="559" r:id="rId45"/>
    <p:sldId id="526" r:id="rId46"/>
    <p:sldId id="561" r:id="rId47"/>
    <p:sldId id="562" r:id="rId48"/>
    <p:sldId id="527" r:id="rId49"/>
    <p:sldId id="528" r:id="rId50"/>
    <p:sldId id="531" r:id="rId51"/>
    <p:sldId id="563" r:id="rId52"/>
    <p:sldId id="564" r:id="rId53"/>
    <p:sldId id="565" r:id="rId54"/>
    <p:sldId id="566" r:id="rId55"/>
    <p:sldId id="567" r:id="rId56"/>
    <p:sldId id="568" r:id="rId57"/>
    <p:sldId id="569" r:id="rId58"/>
    <p:sldId id="570" r:id="rId59"/>
    <p:sldId id="571" r:id="rId60"/>
    <p:sldId id="574" r:id="rId61"/>
    <p:sldId id="573" r:id="rId62"/>
    <p:sldId id="572" r:id="rId63"/>
    <p:sldId id="576" r:id="rId64"/>
    <p:sldId id="575" r:id="rId65"/>
    <p:sldId id="588" r:id="rId66"/>
    <p:sldId id="453" r:id="rId67"/>
    <p:sldId id="454" r:id="rId68"/>
    <p:sldId id="455" r:id="rId6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71" autoAdjust="0"/>
    <p:restoredTop sz="88682" autoAdjust="0"/>
  </p:normalViewPr>
  <p:slideViewPr>
    <p:cSldViewPr>
      <p:cViewPr>
        <p:scale>
          <a:sx n="98" d="100"/>
          <a:sy n="98" d="100"/>
        </p:scale>
        <p:origin x="84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Work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landear/Documents/Courses/201/Data/Chapter%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Targets of Chapter 19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Sheet2!$J$3</c:f>
              <c:strCache>
                <c:ptCount val="1"/>
                <c:pt idx="0">
                  <c:v>vs Canada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Sheet2!$I$4:$I$25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Sheet2!$J$4:$J$25</c:f>
              <c:numCache>
                <c:formatCode>General</c:formatCode>
                <c:ptCount val="22"/>
                <c:pt idx="0">
                  <c:v>5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3</c:v>
                </c:pt>
                <c:pt idx="5">
                  <c:v>2</c:v>
                </c:pt>
                <c:pt idx="6">
                  <c:v>0</c:v>
                </c:pt>
                <c:pt idx="7">
                  <c:v>2</c:v>
                </c:pt>
                <c:pt idx="8">
                  <c:v>4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80-3347-8593-67C55522AD28}"/>
            </c:ext>
          </c:extLst>
        </c:ser>
        <c:ser>
          <c:idx val="1"/>
          <c:order val="1"/>
          <c:tx>
            <c:strRef>
              <c:f>Sheet2!$K$3</c:f>
              <c:strCache>
                <c:ptCount val="1"/>
                <c:pt idx="0">
                  <c:v>vs Mexico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Sheet2!$I$4:$I$25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Sheet2!$K$4:$K$25</c:f>
              <c:numCache>
                <c:formatCode>General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80-3347-8593-67C55522AD28}"/>
            </c:ext>
          </c:extLst>
        </c:ser>
        <c:ser>
          <c:idx val="2"/>
          <c:order val="2"/>
          <c:tx>
            <c:strRef>
              <c:f>Sheet2!$L$3</c:f>
              <c:strCache>
                <c:ptCount val="1"/>
                <c:pt idx="0">
                  <c:v>vs US</c:v>
                </c:pt>
              </c:strCache>
            </c:strRef>
          </c:tx>
          <c:spPr>
            <a:ln w="412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Sheet2!$I$4:$I$25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Sheet2!$L$4:$L$25</c:f>
              <c:numCache>
                <c:formatCode>General</c:formatCode>
                <c:ptCount val="22"/>
                <c:pt idx="0">
                  <c:v>2</c:v>
                </c:pt>
                <c:pt idx="1">
                  <c:v>5</c:v>
                </c:pt>
                <c:pt idx="2">
                  <c:v>0</c:v>
                </c:pt>
                <c:pt idx="3">
                  <c:v>2</c:v>
                </c:pt>
                <c:pt idx="4">
                  <c:v>5</c:v>
                </c:pt>
                <c:pt idx="5">
                  <c:v>1</c:v>
                </c:pt>
                <c:pt idx="6">
                  <c:v>1</c:v>
                </c:pt>
                <c:pt idx="7">
                  <c:v>7</c:v>
                </c:pt>
                <c:pt idx="8">
                  <c:v>9</c:v>
                </c:pt>
                <c:pt idx="9">
                  <c:v>8</c:v>
                </c:pt>
                <c:pt idx="10">
                  <c:v>11</c:v>
                </c:pt>
                <c:pt idx="11">
                  <c:v>7</c:v>
                </c:pt>
                <c:pt idx="12">
                  <c:v>6</c:v>
                </c:pt>
                <c:pt idx="13">
                  <c:v>2</c:v>
                </c:pt>
                <c:pt idx="14">
                  <c:v>1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1</c:v>
                </c:pt>
                <c:pt idx="19">
                  <c:v>1</c:v>
                </c:pt>
                <c:pt idx="20">
                  <c:v>0</c:v>
                </c:pt>
                <c:pt idx="2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580-3347-8593-67C55522A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7376720"/>
        <c:axId val="947378496"/>
      </c:lineChart>
      <c:catAx>
        <c:axId val="94737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7378496"/>
        <c:crosses val="autoZero"/>
        <c:auto val="1"/>
        <c:lblAlgn val="ctr"/>
        <c:lblOffset val="100"/>
        <c:noMultiLvlLbl val="0"/>
      </c:catAx>
      <c:valAx>
        <c:axId val="94737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7376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Users of Chapter 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Sheet2!$O$3</c:f>
              <c:strCache>
                <c:ptCount val="1"/>
                <c:pt idx="0">
                  <c:v>by Canada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Sheet2!$N$4:$N$25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Sheet2!$O$4:$O$25</c:f>
              <c:numCache>
                <c:formatCode>General</c:formatCode>
                <c:ptCount val="22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0</c:v>
                </c:pt>
                <c:pt idx="6">
                  <c:v>1</c:v>
                </c:pt>
                <c:pt idx="7">
                  <c:v>5</c:v>
                </c:pt>
                <c:pt idx="8">
                  <c:v>4</c:v>
                </c:pt>
                <c:pt idx="9">
                  <c:v>7</c:v>
                </c:pt>
                <c:pt idx="10">
                  <c:v>8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2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36-D240-AFE4-5281A6C23A25}"/>
            </c:ext>
          </c:extLst>
        </c:ser>
        <c:ser>
          <c:idx val="1"/>
          <c:order val="1"/>
          <c:tx>
            <c:strRef>
              <c:f>Sheet2!$P$3</c:f>
              <c:strCache>
                <c:ptCount val="1"/>
                <c:pt idx="0">
                  <c:v>by Mexico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Sheet2!$N$4:$N$25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Sheet2!$P$4:$P$25</c:f>
              <c:numCache>
                <c:formatCode>General</c:formatCode>
                <c:ptCount val="22"/>
                <c:pt idx="0">
                  <c:v>1</c:v>
                </c:pt>
                <c:pt idx="1">
                  <c:v>4</c:v>
                </c:pt>
                <c:pt idx="2">
                  <c:v>0</c:v>
                </c:pt>
                <c:pt idx="3">
                  <c:v>1</c:v>
                </c:pt>
                <c:pt idx="4">
                  <c:v>4</c:v>
                </c:pt>
                <c:pt idx="5">
                  <c:v>1</c:v>
                </c:pt>
                <c:pt idx="6">
                  <c:v>0</c:v>
                </c:pt>
                <c:pt idx="7">
                  <c:v>2</c:v>
                </c:pt>
                <c:pt idx="8">
                  <c:v>5</c:v>
                </c:pt>
                <c:pt idx="9">
                  <c:v>1</c:v>
                </c:pt>
                <c:pt idx="10">
                  <c:v>3</c:v>
                </c:pt>
                <c:pt idx="11">
                  <c:v>4</c:v>
                </c:pt>
                <c:pt idx="12">
                  <c:v>4</c:v>
                </c:pt>
                <c:pt idx="13">
                  <c:v>1</c:v>
                </c:pt>
                <c:pt idx="14">
                  <c:v>0</c:v>
                </c:pt>
                <c:pt idx="15">
                  <c:v>3</c:v>
                </c:pt>
                <c:pt idx="16">
                  <c:v>3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36-D240-AFE4-5281A6C23A25}"/>
            </c:ext>
          </c:extLst>
        </c:ser>
        <c:ser>
          <c:idx val="2"/>
          <c:order val="2"/>
          <c:tx>
            <c:strRef>
              <c:f>Sheet2!$Q$3</c:f>
              <c:strCache>
                <c:ptCount val="1"/>
                <c:pt idx="0">
                  <c:v>by US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Sheet2!$N$4:$N$25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Sheet2!$Q$4:$Q$25</c:f>
              <c:numCache>
                <c:formatCode>General</c:formatCode>
                <c:ptCount val="22"/>
                <c:pt idx="0">
                  <c:v>6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4</c:v>
                </c:pt>
                <c:pt idx="8">
                  <c:v>4</c:v>
                </c:pt>
                <c:pt idx="9">
                  <c:v>2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36-D240-AFE4-5281A6C23A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2564080"/>
        <c:axId val="946941568"/>
      </c:lineChart>
      <c:catAx>
        <c:axId val="43256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6941568"/>
        <c:crosses val="autoZero"/>
        <c:auto val="1"/>
        <c:lblAlgn val="ctr"/>
        <c:lblOffset val="100"/>
        <c:noMultiLvlLbl val="0"/>
      </c:catAx>
      <c:valAx>
        <c:axId val="94694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56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56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09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3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17D20E-B92A-9F4B-BFAC-6BD3E5BC8CEB}" type="slidenum">
              <a:rPr lang="en-US"/>
              <a:pPr/>
              <a:t>13</a:t>
            </a:fld>
            <a:endParaRPr lang="en-US"/>
          </a:p>
        </p:txBody>
      </p:sp>
      <p:sp>
        <p:nvSpPr>
          <p:cNvPr id="53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 of data in slide and following:  IMF IFS online</a:t>
            </a:r>
          </a:p>
        </p:txBody>
      </p:sp>
    </p:spTree>
    <p:extLst>
      <p:ext uri="{BB962C8B-B14F-4D97-AF65-F5344CB8AC3E}">
        <p14:creationId xmlns:p14="http://schemas.microsoft.com/office/powerpoint/2010/main" val="3728078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www.cnsnews.com</a:t>
            </a:r>
            <a:r>
              <a:rPr lang="en-US" dirty="0"/>
              <a:t>/news/article/</a:t>
            </a:r>
            <a:r>
              <a:rPr lang="en-US" dirty="0" err="1"/>
              <a:t>terence</a:t>
            </a:r>
            <a:r>
              <a:rPr lang="en-US" dirty="0"/>
              <a:t>-p-</a:t>
            </a:r>
            <a:r>
              <a:rPr lang="en-US" dirty="0" err="1"/>
              <a:t>jeffrey</a:t>
            </a:r>
            <a:r>
              <a:rPr lang="en-US" dirty="0"/>
              <a:t>/under-nafta-28b-us-mexico-trade-surplus-became-71b-deficit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97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9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www.brookings.edu</a:t>
            </a:r>
            <a:r>
              <a:rPr lang="en-US" dirty="0"/>
              <a:t>/blog/the-avenue/2017/03/30/how-u-s-states-rely-on-the-</a:t>
            </a:r>
            <a:r>
              <a:rPr lang="en-US" dirty="0" err="1"/>
              <a:t>nafta</a:t>
            </a:r>
            <a:r>
              <a:rPr lang="en-US" dirty="0"/>
              <a:t>-supply-chain/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76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www.brookings.edu</a:t>
            </a:r>
            <a:r>
              <a:rPr lang="en-US" dirty="0"/>
              <a:t>/blog/the-avenue/2017/03/30/how-u-s-states-rely-on-the-</a:t>
            </a:r>
            <a:r>
              <a:rPr lang="en-US" dirty="0" err="1"/>
              <a:t>nafta</a:t>
            </a:r>
            <a:r>
              <a:rPr lang="en-US" dirty="0"/>
              <a:t>-supply-chain/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27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83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81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5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50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777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786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174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Gertz</a:t>
            </a:r>
            <a:r>
              <a:rPr lang="en-US" dirty="0"/>
              <a:t>, 2017, https://</a:t>
            </a:r>
            <a:r>
              <a:rPr lang="en-US" dirty="0" err="1"/>
              <a:t>www.brookings.edu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-content/uploads/2017/03/global-20170315-nafta.pdf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300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piie.com</a:t>
            </a:r>
            <a:r>
              <a:rPr lang="en-US" dirty="0"/>
              <a:t>/publications/</a:t>
            </a:r>
            <a:r>
              <a:rPr lang="en-US" dirty="0" err="1"/>
              <a:t>chapters_preview</a:t>
            </a:r>
            <a:r>
              <a:rPr lang="en-US" dirty="0"/>
              <a:t>/7137/11iie7137.pdf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744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</a:t>
            </a:r>
            <a:r>
              <a:rPr lang="en-US" baseline="0" dirty="0"/>
              <a:t> Chapter  19.xls</a:t>
            </a:r>
          </a:p>
          <a:p>
            <a:r>
              <a:rPr lang="en-US" baseline="0" dirty="0"/>
              <a:t>From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NAFTA Chapter 19 Binational Panel Decisions</a:t>
            </a:r>
            <a:r>
              <a:rPr lang="en-US" dirty="0"/>
              <a:t> </a:t>
            </a:r>
          </a:p>
          <a:p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WorldTradeLaw.net</a:t>
            </a:r>
            <a:r>
              <a:rPr lang="en-US" dirty="0"/>
              <a:t>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http://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www.worldtradelaw.net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/databases/nafta19.php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826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</a:t>
            </a:r>
            <a:r>
              <a:rPr lang="en-US" baseline="0" dirty="0"/>
              <a:t> Chapter  19.xls</a:t>
            </a:r>
          </a:p>
          <a:p>
            <a:r>
              <a:rPr lang="en-US" baseline="0" dirty="0"/>
              <a:t>From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NAFTA Chapter 19 Binational Panel Decisions</a:t>
            </a:r>
            <a:r>
              <a:rPr lang="en-US" dirty="0"/>
              <a:t> </a:t>
            </a:r>
          </a:p>
          <a:p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WorldTradeLaw.net</a:t>
            </a:r>
            <a:r>
              <a:rPr lang="en-US" dirty="0"/>
              <a:t>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http://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www.worldtradelaw.net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/databases/nafta19.php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705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31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60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0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60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59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08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8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29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7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Lecture 6:  NAFTA &amp; USMCA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Lecture 6:  NAFTA &amp; USMCA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Lecture 6:  NAFTA &amp; USMCA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Lecture 6:  NAFTA &amp; USMCA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Lecture 6:  NAFTA &amp; USMCA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BF7800B7-0F54-714A-8F90-27290BB232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3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Lecture 6:  NAFTA &amp; USMCA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Lecture 6:  NAFTA &amp; USMCA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Lecture 6:  NAFTA &amp; USMCA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Lecture 6:  NAFTA &amp; USMCA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Lecture 6:  NAFTA &amp; USMCA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Lecture 6:  NAFTA &amp; USMCA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Lecture 6:  NAFTA &amp; USMCA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Lecture 6:  NAFTA &amp; USMCA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r>
              <a:rPr lang="en-US"/>
              <a:t>Lecture 6:  NAFTA &amp; USMCA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1933" y="3657600"/>
            <a:ext cx="7772400" cy="2404534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Class 6</a:t>
            </a:r>
            <a:br>
              <a:rPr lang="en-US" sz="40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4000" b="1" dirty="0"/>
              <a:t> </a:t>
            </a:r>
            <a:r>
              <a:rPr lang="en-US" sz="4000" dirty="0"/>
              <a:t>NAFTA and Its </a:t>
            </a:r>
            <a:br>
              <a:rPr lang="en-US" sz="4000" dirty="0"/>
            </a:br>
            <a:r>
              <a:rPr lang="en-US" sz="4000" dirty="0"/>
              <a:t>Renegotiation as USMCA</a:t>
            </a:r>
            <a:endParaRPr lang="en-US" sz="4000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0066" y="7112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 err="1">
                <a:ea typeface="ＭＳ Ｐゴシック" pitchFamily="-109" charset="-128"/>
                <a:cs typeface="ＭＳ Ｐゴシック" pitchFamily="-109" charset="-128"/>
              </a:rPr>
              <a:t>PubPol</a:t>
            </a:r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 201</a:t>
            </a:r>
          </a:p>
          <a:p>
            <a:pPr eaLnBrk="1" hangingPunct="1"/>
            <a:r>
              <a:rPr lang="en-US" sz="4800" dirty="0">
                <a:ea typeface="ＭＳ Ｐゴシック" pitchFamily="-109" charset="-128"/>
                <a:cs typeface="ＭＳ Ｐゴシック" pitchFamily="-109" charset="-128"/>
              </a:rPr>
              <a:t>Module 3: </a:t>
            </a:r>
            <a:r>
              <a:rPr lang="en-US" sz="4800" dirty="0"/>
              <a:t>International Trade Policy</a:t>
            </a:r>
          </a:p>
          <a:p>
            <a:pPr eaLnBrk="1" hangingPunct="1"/>
            <a:endParaRPr lang="en-US" sz="5400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6:  NAFTA &amp; USMCA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10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NAFTA - What happened?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happened?</a:t>
            </a:r>
          </a:p>
          <a:p>
            <a:pPr lvl="1"/>
            <a:r>
              <a:rPr lang="en-US" dirty="0"/>
              <a:t>Not much, at first, in 1994</a:t>
            </a:r>
          </a:p>
          <a:p>
            <a:pPr lvl="1"/>
            <a:r>
              <a:rPr lang="en-US" dirty="0"/>
              <a:t>Mexico kept peso pegged to the dollar</a:t>
            </a:r>
          </a:p>
          <a:p>
            <a:pPr lvl="1"/>
            <a:r>
              <a:rPr lang="en-US" dirty="0"/>
              <a:t>Resisted devaluing peso in run-up to presidential election</a:t>
            </a:r>
          </a:p>
          <a:p>
            <a:pPr lvl="1"/>
            <a:r>
              <a:rPr lang="en-US" dirty="0"/>
              <a:t>Assassinations in 1994 included</a:t>
            </a:r>
          </a:p>
          <a:p>
            <a:pPr lvl="2"/>
            <a:r>
              <a:rPr lang="en-US" dirty="0"/>
              <a:t>Mar 23:  PRI presidential candidate </a:t>
            </a:r>
            <a:r>
              <a:rPr lang="en-US" dirty="0" err="1"/>
              <a:t>Colosio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76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6:  NAFTA &amp; USMCA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11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NAFTA - What happened?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Peso Crisis (aka “Tequila Crisis”)</a:t>
            </a:r>
          </a:p>
          <a:p>
            <a:pPr lvl="1"/>
            <a:r>
              <a:rPr lang="en-US" dirty="0"/>
              <a:t>December 20, 1994 (after the election)</a:t>
            </a:r>
          </a:p>
          <a:p>
            <a:pPr lvl="2"/>
            <a:r>
              <a:rPr lang="en-US" dirty="0"/>
              <a:t>Crisis hit the foreign exchange market</a:t>
            </a:r>
          </a:p>
          <a:p>
            <a:pPr lvl="2"/>
            <a:r>
              <a:rPr lang="en-US" dirty="0"/>
              <a:t>Mexico devalued the peso</a:t>
            </a:r>
          </a:p>
          <a:p>
            <a:pPr lvl="1"/>
            <a:r>
              <a:rPr lang="en-US" dirty="0"/>
              <a:t>Devaluation had devastating effects on the Mexican economy</a:t>
            </a:r>
          </a:p>
          <a:p>
            <a:pPr lvl="2"/>
            <a:r>
              <a:rPr lang="en-US" dirty="0"/>
              <a:t>Mexico had borrowed in dollars to pay for assets in pesos</a:t>
            </a:r>
          </a:p>
          <a:p>
            <a:pPr lvl="2"/>
            <a:r>
              <a:rPr lang="en-US" dirty="0"/>
              <a:t>Devaluation meant that debt was suddenly higher than assets for many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423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146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76400"/>
          <a:ext cx="8248650" cy="480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hart" r:id="rId3" imgW="5181600" imgH="3022600" progId="Excel.Sheet.8">
                  <p:embed/>
                </p:oleObj>
              </mc:Choice>
              <mc:Fallback>
                <p:oleObj name="Chart" r:id="rId3" imgW="5181600" imgH="3022600" progId="Excel.Sheet.8">
                  <p:embed/>
                  <p:pic>
                    <p:nvPicPr>
                      <p:cNvPr id="5314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248650" cy="480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1463" name="Line 7"/>
          <p:cNvSpPr>
            <a:spLocks noChangeShapeType="1"/>
          </p:cNvSpPr>
          <p:nvPr/>
        </p:nvSpPr>
        <p:spPr bwMode="auto">
          <a:xfrm flipV="1">
            <a:off x="4191000" y="3124200"/>
            <a:ext cx="0" cy="2209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464" name="Line 8"/>
          <p:cNvSpPr>
            <a:spLocks noChangeShapeType="1"/>
          </p:cNvSpPr>
          <p:nvPr/>
        </p:nvSpPr>
        <p:spPr bwMode="auto">
          <a:xfrm flipV="1">
            <a:off x="4572000" y="3124200"/>
            <a:ext cx="0" cy="2209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465" name="Text Box 9"/>
          <p:cNvSpPr txBox="1">
            <a:spLocks noChangeArrowheads="1"/>
          </p:cNvSpPr>
          <p:nvPr/>
        </p:nvSpPr>
        <p:spPr bwMode="auto">
          <a:xfrm>
            <a:off x="1066800" y="1905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31466" name="Text Box 10"/>
          <p:cNvSpPr txBox="1">
            <a:spLocks noChangeArrowheads="1"/>
          </p:cNvSpPr>
          <p:nvPr/>
        </p:nvSpPr>
        <p:spPr bwMode="auto">
          <a:xfrm>
            <a:off x="6324600" y="190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31467" name="Freeform 11"/>
          <p:cNvSpPr>
            <a:spLocks/>
          </p:cNvSpPr>
          <p:nvPr/>
        </p:nvSpPr>
        <p:spPr bwMode="auto">
          <a:xfrm>
            <a:off x="1752600" y="2286000"/>
            <a:ext cx="2438400" cy="762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468" name="Freeform 12"/>
          <p:cNvSpPr>
            <a:spLocks/>
          </p:cNvSpPr>
          <p:nvPr/>
        </p:nvSpPr>
        <p:spPr bwMode="auto">
          <a:xfrm flipH="1">
            <a:off x="4572000" y="2286000"/>
            <a:ext cx="2438400" cy="762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422400" y="274638"/>
            <a:ext cx="726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/>
              <a:t>What Happened:  Mexico</a:t>
            </a:r>
            <a:br>
              <a:rPr lang="en-US" dirty="0"/>
            </a:br>
            <a:endParaRPr lang="en-US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title"/>
          </p:nvPr>
        </p:nvSpPr>
        <p:spPr>
          <a:xfrm>
            <a:off x="1436158" y="898525"/>
            <a:ext cx="7239000" cy="701675"/>
          </a:xfrm>
        </p:spPr>
        <p:txBody>
          <a:bodyPr/>
          <a:lstStyle/>
          <a:p>
            <a:r>
              <a:rPr lang="en-US" sz="3600" b="0" dirty="0">
                <a:solidFill>
                  <a:srgbClr val="FF0000"/>
                </a:solidFill>
                <a:latin typeface="+mj-lt"/>
              </a:rPr>
              <a:t>Reserves Fell at Once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</p:spTree>
    <p:extLst>
      <p:ext uri="{BB962C8B-B14F-4D97-AF65-F5344CB8AC3E}">
        <p14:creationId xmlns:p14="http://schemas.microsoft.com/office/powerpoint/2010/main" val="338484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135" name="Group 15"/>
          <p:cNvGrpSpPr>
            <a:grpSpLocks noChangeAspect="1"/>
          </p:cNvGrpSpPr>
          <p:nvPr/>
        </p:nvGrpSpPr>
        <p:grpSpPr bwMode="auto">
          <a:xfrm>
            <a:off x="533400" y="1676400"/>
            <a:ext cx="8077200" cy="4549775"/>
            <a:chOff x="336" y="1056"/>
            <a:chExt cx="5088" cy="2866"/>
          </a:xfrm>
        </p:grpSpPr>
        <p:sp>
          <p:nvSpPr>
            <p:cNvPr id="517134" name="AutoShape 14"/>
            <p:cNvSpPr>
              <a:spLocks noChangeAspect="1" noChangeArrowheads="1" noTextEdit="1"/>
            </p:cNvSpPr>
            <p:nvPr/>
          </p:nvSpPr>
          <p:spPr bwMode="auto">
            <a:xfrm>
              <a:off x="336" y="1056"/>
              <a:ext cx="5088" cy="2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36" name="Rectangle 16"/>
            <p:cNvSpPr>
              <a:spLocks noChangeArrowheads="1"/>
            </p:cNvSpPr>
            <p:nvPr/>
          </p:nvSpPr>
          <p:spPr bwMode="auto">
            <a:xfrm>
              <a:off x="392" y="1112"/>
              <a:ext cx="4965" cy="275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37" name="Rectangle 17"/>
            <p:cNvSpPr>
              <a:spLocks noChangeArrowheads="1"/>
            </p:cNvSpPr>
            <p:nvPr/>
          </p:nvSpPr>
          <p:spPr bwMode="auto">
            <a:xfrm>
              <a:off x="1302" y="2011"/>
              <a:ext cx="3955" cy="106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38" name="Line 18"/>
            <p:cNvSpPr>
              <a:spLocks noChangeShapeType="1"/>
            </p:cNvSpPr>
            <p:nvPr/>
          </p:nvSpPr>
          <p:spPr bwMode="auto">
            <a:xfrm>
              <a:off x="1302" y="2867"/>
              <a:ext cx="3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39" name="Line 19"/>
            <p:cNvSpPr>
              <a:spLocks noChangeShapeType="1"/>
            </p:cNvSpPr>
            <p:nvPr/>
          </p:nvSpPr>
          <p:spPr bwMode="auto">
            <a:xfrm>
              <a:off x="1302" y="2656"/>
              <a:ext cx="3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0" name="Line 20"/>
            <p:cNvSpPr>
              <a:spLocks noChangeShapeType="1"/>
            </p:cNvSpPr>
            <p:nvPr/>
          </p:nvSpPr>
          <p:spPr bwMode="auto">
            <a:xfrm>
              <a:off x="1302" y="2433"/>
              <a:ext cx="3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1" name="Line 21"/>
            <p:cNvSpPr>
              <a:spLocks noChangeShapeType="1"/>
            </p:cNvSpPr>
            <p:nvPr/>
          </p:nvSpPr>
          <p:spPr bwMode="auto">
            <a:xfrm>
              <a:off x="1302" y="2222"/>
              <a:ext cx="3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2" name="Line 22"/>
            <p:cNvSpPr>
              <a:spLocks noChangeShapeType="1"/>
            </p:cNvSpPr>
            <p:nvPr/>
          </p:nvSpPr>
          <p:spPr bwMode="auto">
            <a:xfrm>
              <a:off x="1302" y="2011"/>
              <a:ext cx="3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3" name="Rectangle 23"/>
            <p:cNvSpPr>
              <a:spLocks noChangeArrowheads="1"/>
            </p:cNvSpPr>
            <p:nvPr/>
          </p:nvSpPr>
          <p:spPr bwMode="auto">
            <a:xfrm>
              <a:off x="1302" y="2011"/>
              <a:ext cx="3955" cy="1067"/>
            </a:xfrm>
            <a:prstGeom prst="rect">
              <a:avLst/>
            </a:prstGeom>
            <a:noFill/>
            <a:ln w="17463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4" name="Line 24"/>
            <p:cNvSpPr>
              <a:spLocks noChangeShapeType="1"/>
            </p:cNvSpPr>
            <p:nvPr/>
          </p:nvSpPr>
          <p:spPr bwMode="auto">
            <a:xfrm>
              <a:off x="1302" y="2011"/>
              <a:ext cx="1" cy="106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5" name="Line 25"/>
            <p:cNvSpPr>
              <a:spLocks noChangeShapeType="1"/>
            </p:cNvSpPr>
            <p:nvPr/>
          </p:nvSpPr>
          <p:spPr bwMode="auto">
            <a:xfrm>
              <a:off x="1258" y="3078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6" name="Line 26"/>
            <p:cNvSpPr>
              <a:spLocks noChangeShapeType="1"/>
            </p:cNvSpPr>
            <p:nvPr/>
          </p:nvSpPr>
          <p:spPr bwMode="auto">
            <a:xfrm>
              <a:off x="1258" y="2867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7" name="Line 27"/>
            <p:cNvSpPr>
              <a:spLocks noChangeShapeType="1"/>
            </p:cNvSpPr>
            <p:nvPr/>
          </p:nvSpPr>
          <p:spPr bwMode="auto">
            <a:xfrm>
              <a:off x="1258" y="2656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8" name="Line 28"/>
            <p:cNvSpPr>
              <a:spLocks noChangeShapeType="1"/>
            </p:cNvSpPr>
            <p:nvPr/>
          </p:nvSpPr>
          <p:spPr bwMode="auto">
            <a:xfrm>
              <a:off x="1258" y="2433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9" name="Line 29"/>
            <p:cNvSpPr>
              <a:spLocks noChangeShapeType="1"/>
            </p:cNvSpPr>
            <p:nvPr/>
          </p:nvSpPr>
          <p:spPr bwMode="auto">
            <a:xfrm>
              <a:off x="1258" y="2222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0" name="Line 30"/>
            <p:cNvSpPr>
              <a:spLocks noChangeShapeType="1"/>
            </p:cNvSpPr>
            <p:nvPr/>
          </p:nvSpPr>
          <p:spPr bwMode="auto">
            <a:xfrm>
              <a:off x="1258" y="2011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1" name="Line 31"/>
            <p:cNvSpPr>
              <a:spLocks noChangeShapeType="1"/>
            </p:cNvSpPr>
            <p:nvPr/>
          </p:nvSpPr>
          <p:spPr bwMode="auto">
            <a:xfrm>
              <a:off x="1302" y="3078"/>
              <a:ext cx="3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2" name="Line 32"/>
            <p:cNvSpPr>
              <a:spLocks noChangeShapeType="1"/>
            </p:cNvSpPr>
            <p:nvPr/>
          </p:nvSpPr>
          <p:spPr bwMode="auto">
            <a:xfrm flipV="1">
              <a:off x="1302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3" name="Line 33"/>
            <p:cNvSpPr>
              <a:spLocks noChangeShapeType="1"/>
            </p:cNvSpPr>
            <p:nvPr/>
          </p:nvSpPr>
          <p:spPr bwMode="auto">
            <a:xfrm flipV="1">
              <a:off x="1358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4" name="Line 34"/>
            <p:cNvSpPr>
              <a:spLocks noChangeShapeType="1"/>
            </p:cNvSpPr>
            <p:nvPr/>
          </p:nvSpPr>
          <p:spPr bwMode="auto">
            <a:xfrm flipV="1">
              <a:off x="1414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5" name="Line 35"/>
            <p:cNvSpPr>
              <a:spLocks noChangeShapeType="1"/>
            </p:cNvSpPr>
            <p:nvPr/>
          </p:nvSpPr>
          <p:spPr bwMode="auto">
            <a:xfrm flipV="1">
              <a:off x="1469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6" name="Line 36"/>
            <p:cNvSpPr>
              <a:spLocks noChangeShapeType="1"/>
            </p:cNvSpPr>
            <p:nvPr/>
          </p:nvSpPr>
          <p:spPr bwMode="auto">
            <a:xfrm flipV="1">
              <a:off x="1536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7" name="Line 37"/>
            <p:cNvSpPr>
              <a:spLocks noChangeShapeType="1"/>
            </p:cNvSpPr>
            <p:nvPr/>
          </p:nvSpPr>
          <p:spPr bwMode="auto">
            <a:xfrm flipV="1">
              <a:off x="1591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8" name="Line 38"/>
            <p:cNvSpPr>
              <a:spLocks noChangeShapeType="1"/>
            </p:cNvSpPr>
            <p:nvPr/>
          </p:nvSpPr>
          <p:spPr bwMode="auto">
            <a:xfrm flipV="1">
              <a:off x="1647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9" name="Line 39"/>
            <p:cNvSpPr>
              <a:spLocks noChangeShapeType="1"/>
            </p:cNvSpPr>
            <p:nvPr/>
          </p:nvSpPr>
          <p:spPr bwMode="auto">
            <a:xfrm flipV="1">
              <a:off x="1702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0" name="Line 40"/>
            <p:cNvSpPr>
              <a:spLocks noChangeShapeType="1"/>
            </p:cNvSpPr>
            <p:nvPr/>
          </p:nvSpPr>
          <p:spPr bwMode="auto">
            <a:xfrm flipV="1">
              <a:off x="1758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1" name="Line 41"/>
            <p:cNvSpPr>
              <a:spLocks noChangeShapeType="1"/>
            </p:cNvSpPr>
            <p:nvPr/>
          </p:nvSpPr>
          <p:spPr bwMode="auto">
            <a:xfrm flipV="1">
              <a:off x="1813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2" name="Line 42"/>
            <p:cNvSpPr>
              <a:spLocks noChangeShapeType="1"/>
            </p:cNvSpPr>
            <p:nvPr/>
          </p:nvSpPr>
          <p:spPr bwMode="auto">
            <a:xfrm flipV="1">
              <a:off x="1880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3" name="Line 43"/>
            <p:cNvSpPr>
              <a:spLocks noChangeShapeType="1"/>
            </p:cNvSpPr>
            <p:nvPr/>
          </p:nvSpPr>
          <p:spPr bwMode="auto">
            <a:xfrm flipV="1">
              <a:off x="1936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4" name="Line 44"/>
            <p:cNvSpPr>
              <a:spLocks noChangeShapeType="1"/>
            </p:cNvSpPr>
            <p:nvPr/>
          </p:nvSpPr>
          <p:spPr bwMode="auto">
            <a:xfrm flipV="1">
              <a:off x="1991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5" name="Line 45"/>
            <p:cNvSpPr>
              <a:spLocks noChangeShapeType="1"/>
            </p:cNvSpPr>
            <p:nvPr/>
          </p:nvSpPr>
          <p:spPr bwMode="auto">
            <a:xfrm flipV="1">
              <a:off x="2047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6" name="Line 46"/>
            <p:cNvSpPr>
              <a:spLocks noChangeShapeType="1"/>
            </p:cNvSpPr>
            <p:nvPr/>
          </p:nvSpPr>
          <p:spPr bwMode="auto">
            <a:xfrm flipV="1">
              <a:off x="2102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7" name="Line 47"/>
            <p:cNvSpPr>
              <a:spLocks noChangeShapeType="1"/>
            </p:cNvSpPr>
            <p:nvPr/>
          </p:nvSpPr>
          <p:spPr bwMode="auto">
            <a:xfrm flipV="1">
              <a:off x="2158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8" name="Line 48"/>
            <p:cNvSpPr>
              <a:spLocks noChangeShapeType="1"/>
            </p:cNvSpPr>
            <p:nvPr/>
          </p:nvSpPr>
          <p:spPr bwMode="auto">
            <a:xfrm flipV="1">
              <a:off x="2224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9" name="Line 49"/>
            <p:cNvSpPr>
              <a:spLocks noChangeShapeType="1"/>
            </p:cNvSpPr>
            <p:nvPr/>
          </p:nvSpPr>
          <p:spPr bwMode="auto">
            <a:xfrm flipV="1">
              <a:off x="2280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0" name="Line 50"/>
            <p:cNvSpPr>
              <a:spLocks noChangeShapeType="1"/>
            </p:cNvSpPr>
            <p:nvPr/>
          </p:nvSpPr>
          <p:spPr bwMode="auto">
            <a:xfrm flipV="1">
              <a:off x="2336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1" name="Line 51"/>
            <p:cNvSpPr>
              <a:spLocks noChangeShapeType="1"/>
            </p:cNvSpPr>
            <p:nvPr/>
          </p:nvSpPr>
          <p:spPr bwMode="auto">
            <a:xfrm flipV="1">
              <a:off x="2391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2" name="Line 52"/>
            <p:cNvSpPr>
              <a:spLocks noChangeShapeType="1"/>
            </p:cNvSpPr>
            <p:nvPr/>
          </p:nvSpPr>
          <p:spPr bwMode="auto">
            <a:xfrm flipV="1">
              <a:off x="2447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3" name="Line 53"/>
            <p:cNvSpPr>
              <a:spLocks noChangeShapeType="1"/>
            </p:cNvSpPr>
            <p:nvPr/>
          </p:nvSpPr>
          <p:spPr bwMode="auto">
            <a:xfrm flipV="1">
              <a:off x="2502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4" name="Line 54"/>
            <p:cNvSpPr>
              <a:spLocks noChangeShapeType="1"/>
            </p:cNvSpPr>
            <p:nvPr/>
          </p:nvSpPr>
          <p:spPr bwMode="auto">
            <a:xfrm flipV="1">
              <a:off x="2569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5" name="Line 55"/>
            <p:cNvSpPr>
              <a:spLocks noChangeShapeType="1"/>
            </p:cNvSpPr>
            <p:nvPr/>
          </p:nvSpPr>
          <p:spPr bwMode="auto">
            <a:xfrm flipV="1">
              <a:off x="2624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6" name="Line 56"/>
            <p:cNvSpPr>
              <a:spLocks noChangeShapeType="1"/>
            </p:cNvSpPr>
            <p:nvPr/>
          </p:nvSpPr>
          <p:spPr bwMode="auto">
            <a:xfrm flipV="1">
              <a:off x="2680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7" name="Line 57"/>
            <p:cNvSpPr>
              <a:spLocks noChangeShapeType="1"/>
            </p:cNvSpPr>
            <p:nvPr/>
          </p:nvSpPr>
          <p:spPr bwMode="auto">
            <a:xfrm flipV="1">
              <a:off x="2735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8" name="Line 58"/>
            <p:cNvSpPr>
              <a:spLocks noChangeShapeType="1"/>
            </p:cNvSpPr>
            <p:nvPr/>
          </p:nvSpPr>
          <p:spPr bwMode="auto">
            <a:xfrm flipV="1">
              <a:off x="2791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9" name="Line 59"/>
            <p:cNvSpPr>
              <a:spLocks noChangeShapeType="1"/>
            </p:cNvSpPr>
            <p:nvPr/>
          </p:nvSpPr>
          <p:spPr bwMode="auto">
            <a:xfrm flipV="1">
              <a:off x="2847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0" name="Line 60"/>
            <p:cNvSpPr>
              <a:spLocks noChangeShapeType="1"/>
            </p:cNvSpPr>
            <p:nvPr/>
          </p:nvSpPr>
          <p:spPr bwMode="auto">
            <a:xfrm flipV="1">
              <a:off x="2902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1" name="Line 61"/>
            <p:cNvSpPr>
              <a:spLocks noChangeShapeType="1"/>
            </p:cNvSpPr>
            <p:nvPr/>
          </p:nvSpPr>
          <p:spPr bwMode="auto">
            <a:xfrm flipV="1">
              <a:off x="2969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2" name="Line 62"/>
            <p:cNvSpPr>
              <a:spLocks noChangeShapeType="1"/>
            </p:cNvSpPr>
            <p:nvPr/>
          </p:nvSpPr>
          <p:spPr bwMode="auto">
            <a:xfrm flipV="1">
              <a:off x="3024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3" name="Line 63"/>
            <p:cNvSpPr>
              <a:spLocks noChangeShapeType="1"/>
            </p:cNvSpPr>
            <p:nvPr/>
          </p:nvSpPr>
          <p:spPr bwMode="auto">
            <a:xfrm flipV="1">
              <a:off x="3080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4" name="Line 64"/>
            <p:cNvSpPr>
              <a:spLocks noChangeShapeType="1"/>
            </p:cNvSpPr>
            <p:nvPr/>
          </p:nvSpPr>
          <p:spPr bwMode="auto">
            <a:xfrm flipV="1">
              <a:off x="3135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5" name="Line 65"/>
            <p:cNvSpPr>
              <a:spLocks noChangeShapeType="1"/>
            </p:cNvSpPr>
            <p:nvPr/>
          </p:nvSpPr>
          <p:spPr bwMode="auto">
            <a:xfrm flipV="1">
              <a:off x="3191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6" name="Line 66"/>
            <p:cNvSpPr>
              <a:spLocks noChangeShapeType="1"/>
            </p:cNvSpPr>
            <p:nvPr/>
          </p:nvSpPr>
          <p:spPr bwMode="auto">
            <a:xfrm flipV="1">
              <a:off x="3247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7" name="Line 67"/>
            <p:cNvSpPr>
              <a:spLocks noChangeShapeType="1"/>
            </p:cNvSpPr>
            <p:nvPr/>
          </p:nvSpPr>
          <p:spPr bwMode="auto">
            <a:xfrm flipV="1">
              <a:off x="3313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8" name="Line 68"/>
            <p:cNvSpPr>
              <a:spLocks noChangeShapeType="1"/>
            </p:cNvSpPr>
            <p:nvPr/>
          </p:nvSpPr>
          <p:spPr bwMode="auto">
            <a:xfrm flipV="1">
              <a:off x="3369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9" name="Line 69"/>
            <p:cNvSpPr>
              <a:spLocks noChangeShapeType="1"/>
            </p:cNvSpPr>
            <p:nvPr/>
          </p:nvSpPr>
          <p:spPr bwMode="auto">
            <a:xfrm flipV="1">
              <a:off x="3424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0" name="Line 70"/>
            <p:cNvSpPr>
              <a:spLocks noChangeShapeType="1"/>
            </p:cNvSpPr>
            <p:nvPr/>
          </p:nvSpPr>
          <p:spPr bwMode="auto">
            <a:xfrm flipV="1">
              <a:off x="3480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1" name="Line 71"/>
            <p:cNvSpPr>
              <a:spLocks noChangeShapeType="1"/>
            </p:cNvSpPr>
            <p:nvPr/>
          </p:nvSpPr>
          <p:spPr bwMode="auto">
            <a:xfrm flipV="1">
              <a:off x="3535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2" name="Line 72"/>
            <p:cNvSpPr>
              <a:spLocks noChangeShapeType="1"/>
            </p:cNvSpPr>
            <p:nvPr/>
          </p:nvSpPr>
          <p:spPr bwMode="auto">
            <a:xfrm flipV="1">
              <a:off x="3591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3" name="Line 73"/>
            <p:cNvSpPr>
              <a:spLocks noChangeShapeType="1"/>
            </p:cNvSpPr>
            <p:nvPr/>
          </p:nvSpPr>
          <p:spPr bwMode="auto">
            <a:xfrm flipV="1">
              <a:off x="3658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4" name="Line 74"/>
            <p:cNvSpPr>
              <a:spLocks noChangeShapeType="1"/>
            </p:cNvSpPr>
            <p:nvPr/>
          </p:nvSpPr>
          <p:spPr bwMode="auto">
            <a:xfrm flipV="1">
              <a:off x="3713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5" name="Line 75"/>
            <p:cNvSpPr>
              <a:spLocks noChangeShapeType="1"/>
            </p:cNvSpPr>
            <p:nvPr/>
          </p:nvSpPr>
          <p:spPr bwMode="auto">
            <a:xfrm flipV="1">
              <a:off x="3769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6" name="Line 76"/>
            <p:cNvSpPr>
              <a:spLocks noChangeShapeType="1"/>
            </p:cNvSpPr>
            <p:nvPr/>
          </p:nvSpPr>
          <p:spPr bwMode="auto">
            <a:xfrm flipV="1">
              <a:off x="3824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7" name="Line 77"/>
            <p:cNvSpPr>
              <a:spLocks noChangeShapeType="1"/>
            </p:cNvSpPr>
            <p:nvPr/>
          </p:nvSpPr>
          <p:spPr bwMode="auto">
            <a:xfrm flipV="1">
              <a:off x="3880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8" name="Line 78"/>
            <p:cNvSpPr>
              <a:spLocks noChangeShapeType="1"/>
            </p:cNvSpPr>
            <p:nvPr/>
          </p:nvSpPr>
          <p:spPr bwMode="auto">
            <a:xfrm flipV="1">
              <a:off x="3935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9" name="Line 79"/>
            <p:cNvSpPr>
              <a:spLocks noChangeShapeType="1"/>
            </p:cNvSpPr>
            <p:nvPr/>
          </p:nvSpPr>
          <p:spPr bwMode="auto">
            <a:xfrm flipV="1">
              <a:off x="3991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0" name="Line 80"/>
            <p:cNvSpPr>
              <a:spLocks noChangeShapeType="1"/>
            </p:cNvSpPr>
            <p:nvPr/>
          </p:nvSpPr>
          <p:spPr bwMode="auto">
            <a:xfrm flipV="1">
              <a:off x="4057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1" name="Line 81"/>
            <p:cNvSpPr>
              <a:spLocks noChangeShapeType="1"/>
            </p:cNvSpPr>
            <p:nvPr/>
          </p:nvSpPr>
          <p:spPr bwMode="auto">
            <a:xfrm flipV="1">
              <a:off x="4113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2" name="Line 82"/>
            <p:cNvSpPr>
              <a:spLocks noChangeShapeType="1"/>
            </p:cNvSpPr>
            <p:nvPr/>
          </p:nvSpPr>
          <p:spPr bwMode="auto">
            <a:xfrm flipV="1">
              <a:off x="4169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3" name="Line 83"/>
            <p:cNvSpPr>
              <a:spLocks noChangeShapeType="1"/>
            </p:cNvSpPr>
            <p:nvPr/>
          </p:nvSpPr>
          <p:spPr bwMode="auto">
            <a:xfrm flipV="1">
              <a:off x="4224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4" name="Line 84"/>
            <p:cNvSpPr>
              <a:spLocks noChangeShapeType="1"/>
            </p:cNvSpPr>
            <p:nvPr/>
          </p:nvSpPr>
          <p:spPr bwMode="auto">
            <a:xfrm flipV="1">
              <a:off x="4280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5" name="Line 85"/>
            <p:cNvSpPr>
              <a:spLocks noChangeShapeType="1"/>
            </p:cNvSpPr>
            <p:nvPr/>
          </p:nvSpPr>
          <p:spPr bwMode="auto">
            <a:xfrm flipV="1">
              <a:off x="4335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6" name="Line 86"/>
            <p:cNvSpPr>
              <a:spLocks noChangeShapeType="1"/>
            </p:cNvSpPr>
            <p:nvPr/>
          </p:nvSpPr>
          <p:spPr bwMode="auto">
            <a:xfrm flipV="1">
              <a:off x="4402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7" name="Line 87"/>
            <p:cNvSpPr>
              <a:spLocks noChangeShapeType="1"/>
            </p:cNvSpPr>
            <p:nvPr/>
          </p:nvSpPr>
          <p:spPr bwMode="auto">
            <a:xfrm flipV="1">
              <a:off x="4457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8" name="Line 88"/>
            <p:cNvSpPr>
              <a:spLocks noChangeShapeType="1"/>
            </p:cNvSpPr>
            <p:nvPr/>
          </p:nvSpPr>
          <p:spPr bwMode="auto">
            <a:xfrm flipV="1">
              <a:off x="4513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9" name="Line 89"/>
            <p:cNvSpPr>
              <a:spLocks noChangeShapeType="1"/>
            </p:cNvSpPr>
            <p:nvPr/>
          </p:nvSpPr>
          <p:spPr bwMode="auto">
            <a:xfrm flipV="1">
              <a:off x="4568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0" name="Line 90"/>
            <p:cNvSpPr>
              <a:spLocks noChangeShapeType="1"/>
            </p:cNvSpPr>
            <p:nvPr/>
          </p:nvSpPr>
          <p:spPr bwMode="auto">
            <a:xfrm flipV="1">
              <a:off x="4624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1" name="Line 91"/>
            <p:cNvSpPr>
              <a:spLocks noChangeShapeType="1"/>
            </p:cNvSpPr>
            <p:nvPr/>
          </p:nvSpPr>
          <p:spPr bwMode="auto">
            <a:xfrm flipV="1">
              <a:off x="4680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2" name="Line 92"/>
            <p:cNvSpPr>
              <a:spLocks noChangeShapeType="1"/>
            </p:cNvSpPr>
            <p:nvPr/>
          </p:nvSpPr>
          <p:spPr bwMode="auto">
            <a:xfrm flipV="1">
              <a:off x="4746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3" name="Line 93"/>
            <p:cNvSpPr>
              <a:spLocks noChangeShapeType="1"/>
            </p:cNvSpPr>
            <p:nvPr/>
          </p:nvSpPr>
          <p:spPr bwMode="auto">
            <a:xfrm flipV="1">
              <a:off x="4802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4" name="Line 94"/>
            <p:cNvSpPr>
              <a:spLocks noChangeShapeType="1"/>
            </p:cNvSpPr>
            <p:nvPr/>
          </p:nvSpPr>
          <p:spPr bwMode="auto">
            <a:xfrm flipV="1">
              <a:off x="4857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5" name="Line 95"/>
            <p:cNvSpPr>
              <a:spLocks noChangeShapeType="1"/>
            </p:cNvSpPr>
            <p:nvPr/>
          </p:nvSpPr>
          <p:spPr bwMode="auto">
            <a:xfrm flipV="1">
              <a:off x="4913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6" name="Line 96"/>
            <p:cNvSpPr>
              <a:spLocks noChangeShapeType="1"/>
            </p:cNvSpPr>
            <p:nvPr/>
          </p:nvSpPr>
          <p:spPr bwMode="auto">
            <a:xfrm flipV="1">
              <a:off x="4968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7" name="Line 97"/>
            <p:cNvSpPr>
              <a:spLocks noChangeShapeType="1"/>
            </p:cNvSpPr>
            <p:nvPr/>
          </p:nvSpPr>
          <p:spPr bwMode="auto">
            <a:xfrm flipV="1">
              <a:off x="5024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8" name="Line 98"/>
            <p:cNvSpPr>
              <a:spLocks noChangeShapeType="1"/>
            </p:cNvSpPr>
            <p:nvPr/>
          </p:nvSpPr>
          <p:spPr bwMode="auto">
            <a:xfrm flipV="1">
              <a:off x="5091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9" name="Line 99"/>
            <p:cNvSpPr>
              <a:spLocks noChangeShapeType="1"/>
            </p:cNvSpPr>
            <p:nvPr/>
          </p:nvSpPr>
          <p:spPr bwMode="auto">
            <a:xfrm flipV="1">
              <a:off x="5146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0" name="Line 100"/>
            <p:cNvSpPr>
              <a:spLocks noChangeShapeType="1"/>
            </p:cNvSpPr>
            <p:nvPr/>
          </p:nvSpPr>
          <p:spPr bwMode="auto">
            <a:xfrm flipV="1">
              <a:off x="5202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1" name="Line 101"/>
            <p:cNvSpPr>
              <a:spLocks noChangeShapeType="1"/>
            </p:cNvSpPr>
            <p:nvPr/>
          </p:nvSpPr>
          <p:spPr bwMode="auto">
            <a:xfrm flipV="1">
              <a:off x="5257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2" name="Freeform 102"/>
            <p:cNvSpPr>
              <a:spLocks/>
            </p:cNvSpPr>
            <p:nvPr/>
          </p:nvSpPr>
          <p:spPr bwMode="auto">
            <a:xfrm>
              <a:off x="1336" y="2145"/>
              <a:ext cx="3888" cy="74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5" y="0"/>
                </a:cxn>
                <a:cxn ang="0">
                  <a:pos x="25" y="6"/>
                </a:cxn>
                <a:cxn ang="0">
                  <a:pos x="36" y="11"/>
                </a:cxn>
                <a:cxn ang="0">
                  <a:pos x="46" y="16"/>
                </a:cxn>
                <a:cxn ang="0">
                  <a:pos x="56" y="19"/>
                </a:cxn>
                <a:cxn ang="0">
                  <a:pos x="67" y="20"/>
                </a:cxn>
                <a:cxn ang="0">
                  <a:pos x="77" y="21"/>
                </a:cxn>
                <a:cxn ang="0">
                  <a:pos x="87" y="23"/>
                </a:cxn>
                <a:cxn ang="0">
                  <a:pos x="98" y="22"/>
                </a:cxn>
                <a:cxn ang="0">
                  <a:pos x="108" y="22"/>
                </a:cxn>
                <a:cxn ang="0">
                  <a:pos x="118" y="22"/>
                </a:cxn>
                <a:cxn ang="0">
                  <a:pos x="129" y="27"/>
                </a:cxn>
                <a:cxn ang="0">
                  <a:pos x="139" y="48"/>
                </a:cxn>
                <a:cxn ang="0">
                  <a:pos x="149" y="54"/>
                </a:cxn>
                <a:cxn ang="0">
                  <a:pos x="160" y="59"/>
                </a:cxn>
                <a:cxn ang="0">
                  <a:pos x="170" y="59"/>
                </a:cxn>
                <a:cxn ang="0">
                  <a:pos x="180" y="60"/>
                </a:cxn>
                <a:cxn ang="0">
                  <a:pos x="190" y="60"/>
                </a:cxn>
                <a:cxn ang="0">
                  <a:pos x="201" y="60"/>
                </a:cxn>
                <a:cxn ang="0">
                  <a:pos x="211" y="63"/>
                </a:cxn>
                <a:cxn ang="0">
                  <a:pos x="221" y="65"/>
                </a:cxn>
                <a:cxn ang="0">
                  <a:pos x="232" y="64"/>
                </a:cxn>
                <a:cxn ang="0">
                  <a:pos x="242" y="64"/>
                </a:cxn>
                <a:cxn ang="0">
                  <a:pos x="252" y="65"/>
                </a:cxn>
                <a:cxn ang="0">
                  <a:pos x="263" y="64"/>
                </a:cxn>
                <a:cxn ang="0">
                  <a:pos x="273" y="63"/>
                </a:cxn>
                <a:cxn ang="0">
                  <a:pos x="283" y="63"/>
                </a:cxn>
                <a:cxn ang="0">
                  <a:pos x="294" y="65"/>
                </a:cxn>
                <a:cxn ang="0">
                  <a:pos x="304" y="65"/>
                </a:cxn>
                <a:cxn ang="0">
                  <a:pos x="314" y="66"/>
                </a:cxn>
                <a:cxn ang="0">
                  <a:pos x="325" y="67"/>
                </a:cxn>
                <a:cxn ang="0">
                  <a:pos x="335" y="67"/>
                </a:cxn>
                <a:cxn ang="0">
                  <a:pos x="345" y="67"/>
                </a:cxn>
              </a:cxnLst>
              <a:rect l="0" t="0" r="r" b="b"/>
              <a:pathLst>
                <a:path w="350" h="67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5" y="6"/>
                  </a:lnTo>
                  <a:lnTo>
                    <a:pt x="31" y="9"/>
                  </a:lnTo>
                  <a:lnTo>
                    <a:pt x="36" y="11"/>
                  </a:lnTo>
                  <a:lnTo>
                    <a:pt x="41" y="14"/>
                  </a:lnTo>
                  <a:lnTo>
                    <a:pt x="46" y="16"/>
                  </a:lnTo>
                  <a:lnTo>
                    <a:pt x="51" y="18"/>
                  </a:lnTo>
                  <a:lnTo>
                    <a:pt x="56" y="19"/>
                  </a:lnTo>
                  <a:lnTo>
                    <a:pt x="61" y="20"/>
                  </a:lnTo>
                  <a:lnTo>
                    <a:pt x="67" y="20"/>
                  </a:lnTo>
                  <a:lnTo>
                    <a:pt x="72" y="21"/>
                  </a:lnTo>
                  <a:lnTo>
                    <a:pt x="77" y="21"/>
                  </a:lnTo>
                  <a:lnTo>
                    <a:pt x="82" y="22"/>
                  </a:lnTo>
                  <a:lnTo>
                    <a:pt x="87" y="23"/>
                  </a:lnTo>
                  <a:lnTo>
                    <a:pt x="92" y="22"/>
                  </a:lnTo>
                  <a:lnTo>
                    <a:pt x="98" y="22"/>
                  </a:lnTo>
                  <a:lnTo>
                    <a:pt x="103" y="22"/>
                  </a:lnTo>
                  <a:lnTo>
                    <a:pt x="108" y="22"/>
                  </a:lnTo>
                  <a:lnTo>
                    <a:pt x="113" y="22"/>
                  </a:lnTo>
                  <a:lnTo>
                    <a:pt x="118" y="22"/>
                  </a:lnTo>
                  <a:lnTo>
                    <a:pt x="123" y="27"/>
                  </a:lnTo>
                  <a:lnTo>
                    <a:pt x="129" y="27"/>
                  </a:lnTo>
                  <a:lnTo>
                    <a:pt x="134" y="28"/>
                  </a:lnTo>
                  <a:lnTo>
                    <a:pt x="139" y="48"/>
                  </a:lnTo>
                  <a:lnTo>
                    <a:pt x="144" y="56"/>
                  </a:lnTo>
                  <a:lnTo>
                    <a:pt x="149" y="54"/>
                  </a:lnTo>
                  <a:lnTo>
                    <a:pt x="154" y="54"/>
                  </a:lnTo>
                  <a:lnTo>
                    <a:pt x="160" y="59"/>
                  </a:lnTo>
                  <a:lnTo>
                    <a:pt x="165" y="59"/>
                  </a:lnTo>
                  <a:lnTo>
                    <a:pt x="170" y="59"/>
                  </a:lnTo>
                  <a:lnTo>
                    <a:pt x="175" y="59"/>
                  </a:lnTo>
                  <a:lnTo>
                    <a:pt x="180" y="60"/>
                  </a:lnTo>
                  <a:lnTo>
                    <a:pt x="185" y="60"/>
                  </a:lnTo>
                  <a:lnTo>
                    <a:pt x="190" y="60"/>
                  </a:lnTo>
                  <a:lnTo>
                    <a:pt x="196" y="59"/>
                  </a:lnTo>
                  <a:lnTo>
                    <a:pt x="201" y="60"/>
                  </a:lnTo>
                  <a:lnTo>
                    <a:pt x="206" y="61"/>
                  </a:lnTo>
                  <a:lnTo>
                    <a:pt x="211" y="63"/>
                  </a:lnTo>
                  <a:lnTo>
                    <a:pt x="216" y="65"/>
                  </a:lnTo>
                  <a:lnTo>
                    <a:pt x="221" y="65"/>
                  </a:lnTo>
                  <a:lnTo>
                    <a:pt x="227" y="64"/>
                  </a:lnTo>
                  <a:lnTo>
                    <a:pt x="232" y="64"/>
                  </a:lnTo>
                  <a:lnTo>
                    <a:pt x="237" y="63"/>
                  </a:lnTo>
                  <a:lnTo>
                    <a:pt x="242" y="64"/>
                  </a:lnTo>
                  <a:lnTo>
                    <a:pt x="247" y="63"/>
                  </a:lnTo>
                  <a:lnTo>
                    <a:pt x="252" y="65"/>
                  </a:lnTo>
                  <a:lnTo>
                    <a:pt x="258" y="64"/>
                  </a:lnTo>
                  <a:lnTo>
                    <a:pt x="263" y="64"/>
                  </a:lnTo>
                  <a:lnTo>
                    <a:pt x="268" y="64"/>
                  </a:lnTo>
                  <a:lnTo>
                    <a:pt x="273" y="63"/>
                  </a:lnTo>
                  <a:lnTo>
                    <a:pt x="278" y="64"/>
                  </a:lnTo>
                  <a:lnTo>
                    <a:pt x="283" y="63"/>
                  </a:lnTo>
                  <a:lnTo>
                    <a:pt x="289" y="63"/>
                  </a:lnTo>
                  <a:lnTo>
                    <a:pt x="294" y="65"/>
                  </a:lnTo>
                  <a:lnTo>
                    <a:pt x="299" y="65"/>
                  </a:lnTo>
                  <a:lnTo>
                    <a:pt x="304" y="65"/>
                  </a:lnTo>
                  <a:lnTo>
                    <a:pt x="309" y="66"/>
                  </a:lnTo>
                  <a:lnTo>
                    <a:pt x="314" y="66"/>
                  </a:lnTo>
                  <a:lnTo>
                    <a:pt x="319" y="66"/>
                  </a:lnTo>
                  <a:lnTo>
                    <a:pt x="325" y="67"/>
                  </a:lnTo>
                  <a:lnTo>
                    <a:pt x="330" y="67"/>
                  </a:lnTo>
                  <a:lnTo>
                    <a:pt x="335" y="67"/>
                  </a:lnTo>
                  <a:lnTo>
                    <a:pt x="340" y="67"/>
                  </a:lnTo>
                  <a:lnTo>
                    <a:pt x="345" y="67"/>
                  </a:lnTo>
                  <a:lnTo>
                    <a:pt x="350" y="67"/>
                  </a:lnTo>
                </a:path>
              </a:pathLst>
            </a:custGeom>
            <a:noFill/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3" name="Freeform 103"/>
            <p:cNvSpPr>
              <a:spLocks/>
            </p:cNvSpPr>
            <p:nvPr/>
          </p:nvSpPr>
          <p:spPr bwMode="auto">
            <a:xfrm>
              <a:off x="1302" y="2111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4"/>
                </a:cxn>
                <a:cxn ang="0">
                  <a:pos x="34" y="67"/>
                </a:cxn>
                <a:cxn ang="0">
                  <a:pos x="0" y="34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4"/>
                  </a:lnTo>
                  <a:lnTo>
                    <a:pt x="34" y="67"/>
                  </a:lnTo>
                  <a:lnTo>
                    <a:pt x="0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4" name="Freeform 104"/>
            <p:cNvSpPr>
              <a:spLocks/>
            </p:cNvSpPr>
            <p:nvPr/>
          </p:nvSpPr>
          <p:spPr bwMode="auto">
            <a:xfrm>
              <a:off x="1358" y="2111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5" name="Freeform 105"/>
            <p:cNvSpPr>
              <a:spLocks/>
            </p:cNvSpPr>
            <p:nvPr/>
          </p:nvSpPr>
          <p:spPr bwMode="auto">
            <a:xfrm>
              <a:off x="1414" y="2111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6" name="Freeform 106"/>
            <p:cNvSpPr>
              <a:spLocks/>
            </p:cNvSpPr>
            <p:nvPr/>
          </p:nvSpPr>
          <p:spPr bwMode="auto">
            <a:xfrm>
              <a:off x="1469" y="2111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7" name="Freeform 107"/>
            <p:cNvSpPr>
              <a:spLocks/>
            </p:cNvSpPr>
            <p:nvPr/>
          </p:nvSpPr>
          <p:spPr bwMode="auto">
            <a:xfrm>
              <a:off x="1525" y="2145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8" name="Freeform 108"/>
            <p:cNvSpPr>
              <a:spLocks/>
            </p:cNvSpPr>
            <p:nvPr/>
          </p:nvSpPr>
          <p:spPr bwMode="auto">
            <a:xfrm>
              <a:off x="1580" y="2178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7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3"/>
                  </a:lnTo>
                  <a:lnTo>
                    <a:pt x="34" y="67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9" name="Freeform 109"/>
            <p:cNvSpPr>
              <a:spLocks/>
            </p:cNvSpPr>
            <p:nvPr/>
          </p:nvSpPr>
          <p:spPr bwMode="auto">
            <a:xfrm>
              <a:off x="1647" y="2211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0" name="Freeform 110"/>
            <p:cNvSpPr>
              <a:spLocks/>
            </p:cNvSpPr>
            <p:nvPr/>
          </p:nvSpPr>
          <p:spPr bwMode="auto">
            <a:xfrm>
              <a:off x="1702" y="2233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4"/>
                </a:cxn>
                <a:cxn ang="0">
                  <a:pos x="34" y="67"/>
                </a:cxn>
                <a:cxn ang="0">
                  <a:pos x="0" y="34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4"/>
                  </a:lnTo>
                  <a:lnTo>
                    <a:pt x="34" y="67"/>
                  </a:lnTo>
                  <a:lnTo>
                    <a:pt x="0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1" name="Freeform 111"/>
            <p:cNvSpPr>
              <a:spLocks/>
            </p:cNvSpPr>
            <p:nvPr/>
          </p:nvSpPr>
          <p:spPr bwMode="auto">
            <a:xfrm>
              <a:off x="1758" y="2267"/>
              <a:ext cx="67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6">
                  <a:moveTo>
                    <a:pt x="33" y="0"/>
                  </a:moveTo>
                  <a:lnTo>
                    <a:pt x="67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2" name="Freeform 112"/>
            <p:cNvSpPr>
              <a:spLocks/>
            </p:cNvSpPr>
            <p:nvPr/>
          </p:nvSpPr>
          <p:spPr bwMode="auto">
            <a:xfrm>
              <a:off x="1813" y="2289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7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3"/>
                  </a:lnTo>
                  <a:lnTo>
                    <a:pt x="34" y="67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3" name="Freeform 113"/>
            <p:cNvSpPr>
              <a:spLocks/>
            </p:cNvSpPr>
            <p:nvPr/>
          </p:nvSpPr>
          <p:spPr bwMode="auto">
            <a:xfrm>
              <a:off x="1869" y="2311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4" name="Freeform 114"/>
            <p:cNvSpPr>
              <a:spLocks/>
            </p:cNvSpPr>
            <p:nvPr/>
          </p:nvSpPr>
          <p:spPr bwMode="auto">
            <a:xfrm>
              <a:off x="1925" y="2322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5" name="Freeform 115"/>
            <p:cNvSpPr>
              <a:spLocks/>
            </p:cNvSpPr>
            <p:nvPr/>
          </p:nvSpPr>
          <p:spPr bwMode="auto">
            <a:xfrm>
              <a:off x="1980" y="2333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6" name="Freeform 116"/>
            <p:cNvSpPr>
              <a:spLocks/>
            </p:cNvSpPr>
            <p:nvPr/>
          </p:nvSpPr>
          <p:spPr bwMode="auto">
            <a:xfrm>
              <a:off x="2047" y="2333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7" name="Freeform 117"/>
            <p:cNvSpPr>
              <a:spLocks/>
            </p:cNvSpPr>
            <p:nvPr/>
          </p:nvSpPr>
          <p:spPr bwMode="auto">
            <a:xfrm>
              <a:off x="2102" y="2345"/>
              <a:ext cx="67" cy="6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6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6">
                  <a:moveTo>
                    <a:pt x="34" y="0"/>
                  </a:moveTo>
                  <a:lnTo>
                    <a:pt x="67" y="33"/>
                  </a:lnTo>
                  <a:lnTo>
                    <a:pt x="34" y="66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8" name="Freeform 118"/>
            <p:cNvSpPr>
              <a:spLocks/>
            </p:cNvSpPr>
            <p:nvPr/>
          </p:nvSpPr>
          <p:spPr bwMode="auto">
            <a:xfrm>
              <a:off x="2158" y="2345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9" name="Freeform 119"/>
            <p:cNvSpPr>
              <a:spLocks/>
            </p:cNvSpPr>
            <p:nvPr/>
          </p:nvSpPr>
          <p:spPr bwMode="auto">
            <a:xfrm>
              <a:off x="2213" y="2356"/>
              <a:ext cx="67" cy="6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6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6">
                  <a:moveTo>
                    <a:pt x="34" y="0"/>
                  </a:moveTo>
                  <a:lnTo>
                    <a:pt x="67" y="33"/>
                  </a:lnTo>
                  <a:lnTo>
                    <a:pt x="34" y="66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0" name="Freeform 120"/>
            <p:cNvSpPr>
              <a:spLocks/>
            </p:cNvSpPr>
            <p:nvPr/>
          </p:nvSpPr>
          <p:spPr bwMode="auto">
            <a:xfrm>
              <a:off x="2269" y="2367"/>
              <a:ext cx="67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6">
                  <a:moveTo>
                    <a:pt x="33" y="0"/>
                  </a:moveTo>
                  <a:lnTo>
                    <a:pt x="67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1" name="Freeform 121"/>
            <p:cNvSpPr>
              <a:spLocks/>
            </p:cNvSpPr>
            <p:nvPr/>
          </p:nvSpPr>
          <p:spPr bwMode="auto">
            <a:xfrm>
              <a:off x="2324" y="2356"/>
              <a:ext cx="67" cy="6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6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6">
                  <a:moveTo>
                    <a:pt x="34" y="0"/>
                  </a:moveTo>
                  <a:lnTo>
                    <a:pt x="67" y="33"/>
                  </a:lnTo>
                  <a:lnTo>
                    <a:pt x="34" y="66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2" name="Freeform 122"/>
            <p:cNvSpPr>
              <a:spLocks/>
            </p:cNvSpPr>
            <p:nvPr/>
          </p:nvSpPr>
          <p:spPr bwMode="auto">
            <a:xfrm>
              <a:off x="2391" y="2356"/>
              <a:ext cx="67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6">
                  <a:moveTo>
                    <a:pt x="33" y="0"/>
                  </a:moveTo>
                  <a:lnTo>
                    <a:pt x="67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3" name="Freeform 123"/>
            <p:cNvSpPr>
              <a:spLocks/>
            </p:cNvSpPr>
            <p:nvPr/>
          </p:nvSpPr>
          <p:spPr bwMode="auto">
            <a:xfrm>
              <a:off x="2447" y="2356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4" name="Freeform 124"/>
            <p:cNvSpPr>
              <a:spLocks/>
            </p:cNvSpPr>
            <p:nvPr/>
          </p:nvSpPr>
          <p:spPr bwMode="auto">
            <a:xfrm>
              <a:off x="2502" y="2356"/>
              <a:ext cx="67" cy="6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6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6">
                  <a:moveTo>
                    <a:pt x="34" y="0"/>
                  </a:moveTo>
                  <a:lnTo>
                    <a:pt x="67" y="33"/>
                  </a:lnTo>
                  <a:lnTo>
                    <a:pt x="34" y="66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5" name="Freeform 125"/>
            <p:cNvSpPr>
              <a:spLocks/>
            </p:cNvSpPr>
            <p:nvPr/>
          </p:nvSpPr>
          <p:spPr bwMode="auto">
            <a:xfrm>
              <a:off x="2558" y="2356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6" name="Freeform 126"/>
            <p:cNvSpPr>
              <a:spLocks/>
            </p:cNvSpPr>
            <p:nvPr/>
          </p:nvSpPr>
          <p:spPr bwMode="auto">
            <a:xfrm>
              <a:off x="2613" y="2356"/>
              <a:ext cx="67" cy="6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6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6">
                  <a:moveTo>
                    <a:pt x="34" y="0"/>
                  </a:moveTo>
                  <a:lnTo>
                    <a:pt x="67" y="33"/>
                  </a:lnTo>
                  <a:lnTo>
                    <a:pt x="34" y="66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7" name="Freeform 127"/>
            <p:cNvSpPr>
              <a:spLocks/>
            </p:cNvSpPr>
            <p:nvPr/>
          </p:nvSpPr>
          <p:spPr bwMode="auto">
            <a:xfrm>
              <a:off x="2669" y="2411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8" name="Freeform 128"/>
            <p:cNvSpPr>
              <a:spLocks/>
            </p:cNvSpPr>
            <p:nvPr/>
          </p:nvSpPr>
          <p:spPr bwMode="auto">
            <a:xfrm>
              <a:off x="2735" y="2411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7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3"/>
                  </a:lnTo>
                  <a:lnTo>
                    <a:pt x="34" y="67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9" name="Freeform 129"/>
            <p:cNvSpPr>
              <a:spLocks/>
            </p:cNvSpPr>
            <p:nvPr/>
          </p:nvSpPr>
          <p:spPr bwMode="auto">
            <a:xfrm>
              <a:off x="2791" y="2422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0" name="Freeform 130"/>
            <p:cNvSpPr>
              <a:spLocks/>
            </p:cNvSpPr>
            <p:nvPr/>
          </p:nvSpPr>
          <p:spPr bwMode="auto">
            <a:xfrm>
              <a:off x="2847" y="2644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1" name="Freeform 131"/>
            <p:cNvSpPr>
              <a:spLocks/>
            </p:cNvSpPr>
            <p:nvPr/>
          </p:nvSpPr>
          <p:spPr bwMode="auto">
            <a:xfrm>
              <a:off x="2902" y="2733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2" name="Freeform 132"/>
            <p:cNvSpPr>
              <a:spLocks/>
            </p:cNvSpPr>
            <p:nvPr/>
          </p:nvSpPr>
          <p:spPr bwMode="auto">
            <a:xfrm>
              <a:off x="2958" y="2711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3" name="Freeform 133"/>
            <p:cNvSpPr>
              <a:spLocks/>
            </p:cNvSpPr>
            <p:nvPr/>
          </p:nvSpPr>
          <p:spPr bwMode="auto">
            <a:xfrm>
              <a:off x="3013" y="2711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7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3"/>
                  </a:lnTo>
                  <a:lnTo>
                    <a:pt x="34" y="67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4" name="Freeform 134"/>
            <p:cNvSpPr>
              <a:spLocks/>
            </p:cNvSpPr>
            <p:nvPr/>
          </p:nvSpPr>
          <p:spPr bwMode="auto">
            <a:xfrm>
              <a:off x="3080" y="2767"/>
              <a:ext cx="67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6">
                  <a:moveTo>
                    <a:pt x="33" y="0"/>
                  </a:moveTo>
                  <a:lnTo>
                    <a:pt x="67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5" name="Freeform 135"/>
            <p:cNvSpPr>
              <a:spLocks/>
            </p:cNvSpPr>
            <p:nvPr/>
          </p:nvSpPr>
          <p:spPr bwMode="auto">
            <a:xfrm>
              <a:off x="3135" y="2767"/>
              <a:ext cx="67" cy="6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6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6">
                  <a:moveTo>
                    <a:pt x="34" y="0"/>
                  </a:moveTo>
                  <a:lnTo>
                    <a:pt x="67" y="33"/>
                  </a:lnTo>
                  <a:lnTo>
                    <a:pt x="34" y="66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6" name="Freeform 136"/>
            <p:cNvSpPr>
              <a:spLocks/>
            </p:cNvSpPr>
            <p:nvPr/>
          </p:nvSpPr>
          <p:spPr bwMode="auto">
            <a:xfrm>
              <a:off x="3191" y="2767"/>
              <a:ext cx="67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6">
                  <a:moveTo>
                    <a:pt x="33" y="0"/>
                  </a:moveTo>
                  <a:lnTo>
                    <a:pt x="67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7" name="Freeform 137"/>
            <p:cNvSpPr>
              <a:spLocks/>
            </p:cNvSpPr>
            <p:nvPr/>
          </p:nvSpPr>
          <p:spPr bwMode="auto">
            <a:xfrm>
              <a:off x="3247" y="2767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8" name="Freeform 138"/>
            <p:cNvSpPr>
              <a:spLocks/>
            </p:cNvSpPr>
            <p:nvPr/>
          </p:nvSpPr>
          <p:spPr bwMode="auto">
            <a:xfrm>
              <a:off x="3302" y="2778"/>
              <a:ext cx="67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6">
                  <a:moveTo>
                    <a:pt x="33" y="0"/>
                  </a:moveTo>
                  <a:lnTo>
                    <a:pt x="67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9" name="Freeform 139"/>
            <p:cNvSpPr>
              <a:spLocks/>
            </p:cNvSpPr>
            <p:nvPr/>
          </p:nvSpPr>
          <p:spPr bwMode="auto">
            <a:xfrm>
              <a:off x="3358" y="2778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0" name="Freeform 140"/>
            <p:cNvSpPr>
              <a:spLocks/>
            </p:cNvSpPr>
            <p:nvPr/>
          </p:nvSpPr>
          <p:spPr bwMode="auto">
            <a:xfrm>
              <a:off x="3413" y="2778"/>
              <a:ext cx="67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6">
                  <a:moveTo>
                    <a:pt x="33" y="0"/>
                  </a:moveTo>
                  <a:lnTo>
                    <a:pt x="67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1" name="Freeform 141"/>
            <p:cNvSpPr>
              <a:spLocks/>
            </p:cNvSpPr>
            <p:nvPr/>
          </p:nvSpPr>
          <p:spPr bwMode="auto">
            <a:xfrm>
              <a:off x="3480" y="2767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2" name="Freeform 142"/>
            <p:cNvSpPr>
              <a:spLocks/>
            </p:cNvSpPr>
            <p:nvPr/>
          </p:nvSpPr>
          <p:spPr bwMode="auto">
            <a:xfrm>
              <a:off x="3535" y="2778"/>
              <a:ext cx="67" cy="6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6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6">
                  <a:moveTo>
                    <a:pt x="34" y="0"/>
                  </a:moveTo>
                  <a:lnTo>
                    <a:pt x="67" y="33"/>
                  </a:lnTo>
                  <a:lnTo>
                    <a:pt x="34" y="66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3" name="Freeform 143"/>
            <p:cNvSpPr>
              <a:spLocks/>
            </p:cNvSpPr>
            <p:nvPr/>
          </p:nvSpPr>
          <p:spPr bwMode="auto">
            <a:xfrm>
              <a:off x="3591" y="2789"/>
              <a:ext cx="67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6">
                  <a:moveTo>
                    <a:pt x="33" y="0"/>
                  </a:moveTo>
                  <a:lnTo>
                    <a:pt x="67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4" name="Freeform 144"/>
            <p:cNvSpPr>
              <a:spLocks/>
            </p:cNvSpPr>
            <p:nvPr/>
          </p:nvSpPr>
          <p:spPr bwMode="auto">
            <a:xfrm>
              <a:off x="3646" y="2811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7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3"/>
                  </a:lnTo>
                  <a:lnTo>
                    <a:pt x="34" y="67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5" name="Freeform 145"/>
            <p:cNvSpPr>
              <a:spLocks/>
            </p:cNvSpPr>
            <p:nvPr/>
          </p:nvSpPr>
          <p:spPr bwMode="auto">
            <a:xfrm>
              <a:off x="3702" y="2833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6" name="Freeform 146"/>
            <p:cNvSpPr>
              <a:spLocks/>
            </p:cNvSpPr>
            <p:nvPr/>
          </p:nvSpPr>
          <p:spPr bwMode="auto">
            <a:xfrm>
              <a:off x="3758" y="2833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7" name="Freeform 147"/>
            <p:cNvSpPr>
              <a:spLocks/>
            </p:cNvSpPr>
            <p:nvPr/>
          </p:nvSpPr>
          <p:spPr bwMode="auto">
            <a:xfrm>
              <a:off x="3824" y="2822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8" name="Freeform 148"/>
            <p:cNvSpPr>
              <a:spLocks/>
            </p:cNvSpPr>
            <p:nvPr/>
          </p:nvSpPr>
          <p:spPr bwMode="auto">
            <a:xfrm>
              <a:off x="3880" y="2822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9" name="Freeform 149"/>
            <p:cNvSpPr>
              <a:spLocks/>
            </p:cNvSpPr>
            <p:nvPr/>
          </p:nvSpPr>
          <p:spPr bwMode="auto">
            <a:xfrm>
              <a:off x="3935" y="2811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7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3"/>
                  </a:lnTo>
                  <a:lnTo>
                    <a:pt x="34" y="67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0" name="Freeform 150"/>
            <p:cNvSpPr>
              <a:spLocks/>
            </p:cNvSpPr>
            <p:nvPr/>
          </p:nvSpPr>
          <p:spPr bwMode="auto">
            <a:xfrm>
              <a:off x="3991" y="2822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1" name="Freeform 151"/>
            <p:cNvSpPr>
              <a:spLocks/>
            </p:cNvSpPr>
            <p:nvPr/>
          </p:nvSpPr>
          <p:spPr bwMode="auto">
            <a:xfrm>
              <a:off x="4046" y="2811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7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3"/>
                  </a:lnTo>
                  <a:lnTo>
                    <a:pt x="34" y="67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2" name="Freeform 152"/>
            <p:cNvSpPr>
              <a:spLocks/>
            </p:cNvSpPr>
            <p:nvPr/>
          </p:nvSpPr>
          <p:spPr bwMode="auto">
            <a:xfrm>
              <a:off x="4102" y="2833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3" name="Freeform 153"/>
            <p:cNvSpPr>
              <a:spLocks/>
            </p:cNvSpPr>
            <p:nvPr/>
          </p:nvSpPr>
          <p:spPr bwMode="auto">
            <a:xfrm>
              <a:off x="4169" y="2822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4" name="Freeform 154"/>
            <p:cNvSpPr>
              <a:spLocks/>
            </p:cNvSpPr>
            <p:nvPr/>
          </p:nvSpPr>
          <p:spPr bwMode="auto">
            <a:xfrm>
              <a:off x="4224" y="2822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5" name="Freeform 155"/>
            <p:cNvSpPr>
              <a:spLocks/>
            </p:cNvSpPr>
            <p:nvPr/>
          </p:nvSpPr>
          <p:spPr bwMode="auto">
            <a:xfrm>
              <a:off x="4280" y="2822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6" name="Freeform 156"/>
            <p:cNvSpPr>
              <a:spLocks/>
            </p:cNvSpPr>
            <p:nvPr/>
          </p:nvSpPr>
          <p:spPr bwMode="auto">
            <a:xfrm>
              <a:off x="4335" y="2811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7" name="Freeform 157"/>
            <p:cNvSpPr>
              <a:spLocks/>
            </p:cNvSpPr>
            <p:nvPr/>
          </p:nvSpPr>
          <p:spPr bwMode="auto">
            <a:xfrm>
              <a:off x="4391" y="2822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8" name="Freeform 158"/>
            <p:cNvSpPr>
              <a:spLocks/>
            </p:cNvSpPr>
            <p:nvPr/>
          </p:nvSpPr>
          <p:spPr bwMode="auto">
            <a:xfrm>
              <a:off x="4446" y="2811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7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3"/>
                  </a:lnTo>
                  <a:lnTo>
                    <a:pt x="34" y="67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9" name="Freeform 159"/>
            <p:cNvSpPr>
              <a:spLocks/>
            </p:cNvSpPr>
            <p:nvPr/>
          </p:nvSpPr>
          <p:spPr bwMode="auto">
            <a:xfrm>
              <a:off x="4513" y="2811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0" name="Freeform 160"/>
            <p:cNvSpPr>
              <a:spLocks/>
            </p:cNvSpPr>
            <p:nvPr/>
          </p:nvSpPr>
          <p:spPr bwMode="auto">
            <a:xfrm>
              <a:off x="4568" y="2833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4"/>
                </a:cxn>
                <a:cxn ang="0">
                  <a:pos x="34" y="67"/>
                </a:cxn>
                <a:cxn ang="0">
                  <a:pos x="0" y="34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4"/>
                  </a:lnTo>
                  <a:lnTo>
                    <a:pt x="34" y="67"/>
                  </a:lnTo>
                  <a:lnTo>
                    <a:pt x="0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1" name="Freeform 161"/>
            <p:cNvSpPr>
              <a:spLocks/>
            </p:cNvSpPr>
            <p:nvPr/>
          </p:nvSpPr>
          <p:spPr bwMode="auto">
            <a:xfrm>
              <a:off x="4624" y="2833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2" name="Freeform 162"/>
            <p:cNvSpPr>
              <a:spLocks/>
            </p:cNvSpPr>
            <p:nvPr/>
          </p:nvSpPr>
          <p:spPr bwMode="auto">
            <a:xfrm>
              <a:off x="4680" y="2833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3" name="Freeform 163"/>
            <p:cNvSpPr>
              <a:spLocks/>
            </p:cNvSpPr>
            <p:nvPr/>
          </p:nvSpPr>
          <p:spPr bwMode="auto">
            <a:xfrm>
              <a:off x="4735" y="2844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4" name="Freeform 164"/>
            <p:cNvSpPr>
              <a:spLocks/>
            </p:cNvSpPr>
            <p:nvPr/>
          </p:nvSpPr>
          <p:spPr bwMode="auto">
            <a:xfrm>
              <a:off x="4791" y="2844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5" name="Freeform 165"/>
            <p:cNvSpPr>
              <a:spLocks/>
            </p:cNvSpPr>
            <p:nvPr/>
          </p:nvSpPr>
          <p:spPr bwMode="auto">
            <a:xfrm>
              <a:off x="4846" y="2844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6" name="Freeform 166"/>
            <p:cNvSpPr>
              <a:spLocks/>
            </p:cNvSpPr>
            <p:nvPr/>
          </p:nvSpPr>
          <p:spPr bwMode="auto">
            <a:xfrm>
              <a:off x="4913" y="2855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7" name="Freeform 167"/>
            <p:cNvSpPr>
              <a:spLocks/>
            </p:cNvSpPr>
            <p:nvPr/>
          </p:nvSpPr>
          <p:spPr bwMode="auto">
            <a:xfrm>
              <a:off x="4968" y="2855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4"/>
                </a:cxn>
                <a:cxn ang="0">
                  <a:pos x="34" y="67"/>
                </a:cxn>
                <a:cxn ang="0">
                  <a:pos x="0" y="34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4"/>
                  </a:lnTo>
                  <a:lnTo>
                    <a:pt x="34" y="67"/>
                  </a:lnTo>
                  <a:lnTo>
                    <a:pt x="0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8" name="Freeform 168"/>
            <p:cNvSpPr>
              <a:spLocks/>
            </p:cNvSpPr>
            <p:nvPr/>
          </p:nvSpPr>
          <p:spPr bwMode="auto">
            <a:xfrm>
              <a:off x="5024" y="2855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9" name="Freeform 169"/>
            <p:cNvSpPr>
              <a:spLocks/>
            </p:cNvSpPr>
            <p:nvPr/>
          </p:nvSpPr>
          <p:spPr bwMode="auto">
            <a:xfrm>
              <a:off x="5079" y="2855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4"/>
                </a:cxn>
                <a:cxn ang="0">
                  <a:pos x="34" y="67"/>
                </a:cxn>
                <a:cxn ang="0">
                  <a:pos x="0" y="34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4"/>
                  </a:lnTo>
                  <a:lnTo>
                    <a:pt x="34" y="67"/>
                  </a:lnTo>
                  <a:lnTo>
                    <a:pt x="0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90" name="Freeform 170"/>
            <p:cNvSpPr>
              <a:spLocks/>
            </p:cNvSpPr>
            <p:nvPr/>
          </p:nvSpPr>
          <p:spPr bwMode="auto">
            <a:xfrm>
              <a:off x="5135" y="2855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91" name="Freeform 171"/>
            <p:cNvSpPr>
              <a:spLocks/>
            </p:cNvSpPr>
            <p:nvPr/>
          </p:nvSpPr>
          <p:spPr bwMode="auto">
            <a:xfrm>
              <a:off x="5191" y="2855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92" name="Rectangle 172"/>
            <p:cNvSpPr>
              <a:spLocks noChangeArrowheads="1"/>
            </p:cNvSpPr>
            <p:nvPr/>
          </p:nvSpPr>
          <p:spPr bwMode="auto">
            <a:xfrm>
              <a:off x="1913" y="1223"/>
              <a:ext cx="196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Mexico Exchange Rate </a:t>
              </a:r>
              <a:endParaRPr lang="en-US"/>
            </a:p>
          </p:txBody>
        </p:sp>
        <p:sp>
          <p:nvSpPr>
            <p:cNvPr id="517293" name="Rectangle 173"/>
            <p:cNvSpPr>
              <a:spLocks noChangeArrowheads="1"/>
            </p:cNvSpPr>
            <p:nvPr/>
          </p:nvSpPr>
          <p:spPr bwMode="auto">
            <a:xfrm>
              <a:off x="2047" y="1456"/>
              <a:ext cx="1888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Quarterly 1988-2004</a:t>
              </a:r>
              <a:endParaRPr lang="en-US"/>
            </a:p>
          </p:txBody>
        </p:sp>
        <p:sp>
          <p:nvSpPr>
            <p:cNvPr id="517294" name="Rectangle 174"/>
            <p:cNvSpPr>
              <a:spLocks noChangeArrowheads="1"/>
            </p:cNvSpPr>
            <p:nvPr/>
          </p:nvSpPr>
          <p:spPr bwMode="auto">
            <a:xfrm>
              <a:off x="1114" y="2989"/>
              <a:ext cx="144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517295" name="Rectangle 175"/>
            <p:cNvSpPr>
              <a:spLocks noChangeArrowheads="1"/>
            </p:cNvSpPr>
            <p:nvPr/>
          </p:nvSpPr>
          <p:spPr bwMode="auto">
            <a:xfrm>
              <a:off x="991" y="2778"/>
              <a:ext cx="26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0.1</a:t>
              </a:r>
              <a:endParaRPr lang="en-US"/>
            </a:p>
          </p:txBody>
        </p:sp>
        <p:sp>
          <p:nvSpPr>
            <p:cNvPr id="517296" name="Rectangle 176"/>
            <p:cNvSpPr>
              <a:spLocks noChangeArrowheads="1"/>
            </p:cNvSpPr>
            <p:nvPr/>
          </p:nvSpPr>
          <p:spPr bwMode="auto">
            <a:xfrm>
              <a:off x="991" y="2567"/>
              <a:ext cx="26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0.2</a:t>
              </a:r>
              <a:endParaRPr lang="en-US"/>
            </a:p>
          </p:txBody>
        </p:sp>
        <p:sp>
          <p:nvSpPr>
            <p:cNvPr id="517297" name="Rectangle 177"/>
            <p:cNvSpPr>
              <a:spLocks noChangeArrowheads="1"/>
            </p:cNvSpPr>
            <p:nvPr/>
          </p:nvSpPr>
          <p:spPr bwMode="auto">
            <a:xfrm>
              <a:off x="991" y="2345"/>
              <a:ext cx="26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0.3</a:t>
              </a:r>
              <a:endParaRPr lang="en-US"/>
            </a:p>
          </p:txBody>
        </p:sp>
        <p:sp>
          <p:nvSpPr>
            <p:cNvPr id="517298" name="Rectangle 178"/>
            <p:cNvSpPr>
              <a:spLocks noChangeArrowheads="1"/>
            </p:cNvSpPr>
            <p:nvPr/>
          </p:nvSpPr>
          <p:spPr bwMode="auto">
            <a:xfrm>
              <a:off x="991" y="2133"/>
              <a:ext cx="26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0.4</a:t>
              </a:r>
              <a:endParaRPr lang="en-US"/>
            </a:p>
          </p:txBody>
        </p:sp>
        <p:sp>
          <p:nvSpPr>
            <p:cNvPr id="517299" name="Rectangle 179"/>
            <p:cNvSpPr>
              <a:spLocks noChangeArrowheads="1"/>
            </p:cNvSpPr>
            <p:nvPr/>
          </p:nvSpPr>
          <p:spPr bwMode="auto">
            <a:xfrm>
              <a:off x="991" y="1922"/>
              <a:ext cx="26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0.5</a:t>
              </a:r>
              <a:endParaRPr lang="en-US"/>
            </a:p>
          </p:txBody>
        </p:sp>
        <p:sp>
          <p:nvSpPr>
            <p:cNvPr id="517300" name="Rectangle 180"/>
            <p:cNvSpPr>
              <a:spLocks noChangeArrowheads="1"/>
            </p:cNvSpPr>
            <p:nvPr/>
          </p:nvSpPr>
          <p:spPr bwMode="auto">
            <a:xfrm rot="18900000">
              <a:off x="762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Q1 1988</a:t>
              </a:r>
              <a:endParaRPr lang="en-US"/>
            </a:p>
          </p:txBody>
        </p:sp>
        <p:sp>
          <p:nvSpPr>
            <p:cNvPr id="517301" name="Rectangle 181"/>
            <p:cNvSpPr>
              <a:spLocks noChangeArrowheads="1"/>
            </p:cNvSpPr>
            <p:nvPr/>
          </p:nvSpPr>
          <p:spPr bwMode="auto">
            <a:xfrm rot="18900000">
              <a:off x="1040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Q2 1989</a:t>
              </a:r>
              <a:endParaRPr lang="en-US"/>
            </a:p>
          </p:txBody>
        </p:sp>
        <p:sp>
          <p:nvSpPr>
            <p:cNvPr id="517302" name="Rectangle 182"/>
            <p:cNvSpPr>
              <a:spLocks noChangeArrowheads="1"/>
            </p:cNvSpPr>
            <p:nvPr/>
          </p:nvSpPr>
          <p:spPr bwMode="auto">
            <a:xfrm rot="18900000">
              <a:off x="1329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Q3 1990</a:t>
              </a:r>
              <a:endParaRPr lang="en-US"/>
            </a:p>
          </p:txBody>
        </p:sp>
        <p:sp>
          <p:nvSpPr>
            <p:cNvPr id="517303" name="Rectangle 183"/>
            <p:cNvSpPr>
              <a:spLocks noChangeArrowheads="1"/>
            </p:cNvSpPr>
            <p:nvPr/>
          </p:nvSpPr>
          <p:spPr bwMode="auto">
            <a:xfrm rot="18900000">
              <a:off x="1618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Q4 1991</a:t>
              </a:r>
              <a:endParaRPr lang="en-US"/>
            </a:p>
          </p:txBody>
        </p:sp>
        <p:sp>
          <p:nvSpPr>
            <p:cNvPr id="517304" name="Rectangle 184"/>
            <p:cNvSpPr>
              <a:spLocks noChangeArrowheads="1"/>
            </p:cNvSpPr>
            <p:nvPr/>
          </p:nvSpPr>
          <p:spPr bwMode="auto">
            <a:xfrm rot="18900000">
              <a:off x="1907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Q1 1993</a:t>
              </a:r>
              <a:endParaRPr lang="en-US"/>
            </a:p>
          </p:txBody>
        </p:sp>
        <p:sp>
          <p:nvSpPr>
            <p:cNvPr id="517305" name="Rectangle 185"/>
            <p:cNvSpPr>
              <a:spLocks noChangeArrowheads="1"/>
            </p:cNvSpPr>
            <p:nvPr/>
          </p:nvSpPr>
          <p:spPr bwMode="auto">
            <a:xfrm rot="18900000">
              <a:off x="2195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Q2 1994</a:t>
              </a:r>
              <a:endParaRPr lang="en-US"/>
            </a:p>
          </p:txBody>
        </p:sp>
        <p:sp>
          <p:nvSpPr>
            <p:cNvPr id="517306" name="Rectangle 186"/>
            <p:cNvSpPr>
              <a:spLocks noChangeArrowheads="1"/>
            </p:cNvSpPr>
            <p:nvPr/>
          </p:nvSpPr>
          <p:spPr bwMode="auto">
            <a:xfrm rot="18900000">
              <a:off x="2473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Q3 1995</a:t>
              </a:r>
              <a:endParaRPr lang="en-US"/>
            </a:p>
          </p:txBody>
        </p:sp>
        <p:sp>
          <p:nvSpPr>
            <p:cNvPr id="517307" name="Rectangle 187"/>
            <p:cNvSpPr>
              <a:spLocks noChangeArrowheads="1"/>
            </p:cNvSpPr>
            <p:nvPr/>
          </p:nvSpPr>
          <p:spPr bwMode="auto">
            <a:xfrm rot="18900000">
              <a:off x="2762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Q4 1996</a:t>
              </a:r>
              <a:endParaRPr lang="en-US"/>
            </a:p>
          </p:txBody>
        </p:sp>
        <p:sp>
          <p:nvSpPr>
            <p:cNvPr id="517308" name="Rectangle 188"/>
            <p:cNvSpPr>
              <a:spLocks noChangeArrowheads="1"/>
            </p:cNvSpPr>
            <p:nvPr/>
          </p:nvSpPr>
          <p:spPr bwMode="auto">
            <a:xfrm rot="18900000">
              <a:off x="3051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Q1 1998</a:t>
              </a:r>
              <a:endParaRPr lang="en-US"/>
            </a:p>
          </p:txBody>
        </p:sp>
        <p:sp>
          <p:nvSpPr>
            <p:cNvPr id="517309" name="Rectangle 189"/>
            <p:cNvSpPr>
              <a:spLocks noChangeArrowheads="1"/>
            </p:cNvSpPr>
            <p:nvPr/>
          </p:nvSpPr>
          <p:spPr bwMode="auto">
            <a:xfrm rot="18900000">
              <a:off x="3340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Q2 1999</a:t>
              </a:r>
              <a:endParaRPr lang="en-US"/>
            </a:p>
          </p:txBody>
        </p:sp>
        <p:sp>
          <p:nvSpPr>
            <p:cNvPr id="517310" name="Rectangle 190"/>
            <p:cNvSpPr>
              <a:spLocks noChangeArrowheads="1"/>
            </p:cNvSpPr>
            <p:nvPr/>
          </p:nvSpPr>
          <p:spPr bwMode="auto">
            <a:xfrm rot="18900000">
              <a:off x="3629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Q3 2000</a:t>
              </a:r>
              <a:endParaRPr lang="en-US"/>
            </a:p>
          </p:txBody>
        </p:sp>
        <p:sp>
          <p:nvSpPr>
            <p:cNvPr id="517311" name="Rectangle 191"/>
            <p:cNvSpPr>
              <a:spLocks noChangeArrowheads="1"/>
            </p:cNvSpPr>
            <p:nvPr/>
          </p:nvSpPr>
          <p:spPr bwMode="auto">
            <a:xfrm rot="18900000">
              <a:off x="3906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Q4 2001</a:t>
              </a:r>
              <a:endParaRPr lang="en-US"/>
            </a:p>
          </p:txBody>
        </p:sp>
        <p:sp>
          <p:nvSpPr>
            <p:cNvPr id="517312" name="Rectangle 192"/>
            <p:cNvSpPr>
              <a:spLocks noChangeArrowheads="1"/>
            </p:cNvSpPr>
            <p:nvPr/>
          </p:nvSpPr>
          <p:spPr bwMode="auto">
            <a:xfrm rot="18900000">
              <a:off x="4195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Q1 2003</a:t>
              </a:r>
              <a:endParaRPr lang="en-US"/>
            </a:p>
          </p:txBody>
        </p:sp>
        <p:sp>
          <p:nvSpPr>
            <p:cNvPr id="517313" name="Rectangle 193"/>
            <p:cNvSpPr>
              <a:spLocks noChangeArrowheads="1"/>
            </p:cNvSpPr>
            <p:nvPr/>
          </p:nvSpPr>
          <p:spPr bwMode="auto">
            <a:xfrm rot="18900000">
              <a:off x="4484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Q2 2004</a:t>
              </a:r>
              <a:endParaRPr lang="en-US"/>
            </a:p>
          </p:txBody>
        </p:sp>
        <p:sp>
          <p:nvSpPr>
            <p:cNvPr id="517314" name="Rectangle 194"/>
            <p:cNvSpPr>
              <a:spLocks noChangeArrowheads="1"/>
            </p:cNvSpPr>
            <p:nvPr/>
          </p:nvSpPr>
          <p:spPr bwMode="auto">
            <a:xfrm rot="16200000">
              <a:off x="385" y="2417"/>
              <a:ext cx="522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$/peso</a:t>
              </a:r>
              <a:endParaRPr lang="en-US"/>
            </a:p>
          </p:txBody>
        </p:sp>
        <p:sp>
          <p:nvSpPr>
            <p:cNvPr id="517315" name="Rectangle 195"/>
            <p:cNvSpPr>
              <a:spLocks noChangeArrowheads="1"/>
            </p:cNvSpPr>
            <p:nvPr/>
          </p:nvSpPr>
          <p:spPr bwMode="auto">
            <a:xfrm>
              <a:off x="392" y="1112"/>
              <a:ext cx="4965" cy="275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7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/>
          </a:p>
          <a:p>
            <a:endParaRPr lang="en-US" sz="2800"/>
          </a:p>
        </p:txBody>
      </p:sp>
      <p:sp>
        <p:nvSpPr>
          <p:cNvPr id="517128" name="Line 8"/>
          <p:cNvSpPr>
            <a:spLocks noChangeShapeType="1"/>
          </p:cNvSpPr>
          <p:nvPr/>
        </p:nvSpPr>
        <p:spPr bwMode="auto">
          <a:xfrm flipV="1">
            <a:off x="4191000" y="3048000"/>
            <a:ext cx="0" cy="1981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129" name="Line 9"/>
          <p:cNvSpPr>
            <a:spLocks noChangeShapeType="1"/>
          </p:cNvSpPr>
          <p:nvPr/>
        </p:nvSpPr>
        <p:spPr bwMode="auto">
          <a:xfrm flipV="1">
            <a:off x="4572000" y="3048000"/>
            <a:ext cx="0" cy="1981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130" name="Text Box 10"/>
          <p:cNvSpPr txBox="1">
            <a:spLocks noChangeArrowheads="1"/>
          </p:cNvSpPr>
          <p:nvPr/>
        </p:nvSpPr>
        <p:spPr bwMode="auto">
          <a:xfrm>
            <a:off x="1066800" y="1905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17131" name="Text Box 11"/>
          <p:cNvSpPr txBox="1">
            <a:spLocks noChangeArrowheads="1"/>
          </p:cNvSpPr>
          <p:nvPr/>
        </p:nvSpPr>
        <p:spPr bwMode="auto">
          <a:xfrm>
            <a:off x="6324600" y="190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17132" name="Freeform 12"/>
          <p:cNvSpPr>
            <a:spLocks/>
          </p:cNvSpPr>
          <p:nvPr/>
        </p:nvSpPr>
        <p:spPr bwMode="auto">
          <a:xfrm>
            <a:off x="1752600" y="22860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133" name="Freeform 13"/>
          <p:cNvSpPr>
            <a:spLocks/>
          </p:cNvSpPr>
          <p:nvPr/>
        </p:nvSpPr>
        <p:spPr bwMode="auto">
          <a:xfrm flipH="1">
            <a:off x="4572000" y="22860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316" name="Rectangle 196"/>
          <p:cNvSpPr>
            <a:spLocks noChangeArrowheads="1"/>
          </p:cNvSpPr>
          <p:nvPr/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Peso Dropped One Year After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00B7-0F54-714A-8F90-27290BB2320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95" name="Rectangle 2"/>
          <p:cNvSpPr txBox="1">
            <a:spLocks noChangeArrowheads="1"/>
          </p:cNvSpPr>
          <p:nvPr/>
        </p:nvSpPr>
        <p:spPr bwMode="auto">
          <a:xfrm>
            <a:off x="1422400" y="274638"/>
            <a:ext cx="726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/>
              <a:t>What Happened:  Mexico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</p:spTree>
    <p:extLst>
      <p:ext uri="{BB962C8B-B14F-4D97-AF65-F5344CB8AC3E}">
        <p14:creationId xmlns:p14="http://schemas.microsoft.com/office/powerpoint/2010/main" val="3059802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231" name="Group 15"/>
          <p:cNvGrpSpPr>
            <a:grpSpLocks noChangeAspect="1"/>
          </p:cNvGrpSpPr>
          <p:nvPr/>
        </p:nvGrpSpPr>
        <p:grpSpPr bwMode="auto">
          <a:xfrm>
            <a:off x="747713" y="1600200"/>
            <a:ext cx="7648575" cy="4525963"/>
            <a:chOff x="471" y="1008"/>
            <a:chExt cx="4818" cy="2851"/>
          </a:xfrm>
        </p:grpSpPr>
        <p:sp>
          <p:nvSpPr>
            <p:cNvPr id="521230" name="AutoShape 14"/>
            <p:cNvSpPr>
              <a:spLocks noChangeAspect="1" noChangeArrowheads="1" noTextEdit="1"/>
            </p:cNvSpPr>
            <p:nvPr/>
          </p:nvSpPr>
          <p:spPr bwMode="auto">
            <a:xfrm>
              <a:off x="471" y="1008"/>
              <a:ext cx="4818" cy="2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32" name="Rectangle 16"/>
            <p:cNvSpPr>
              <a:spLocks noChangeArrowheads="1"/>
            </p:cNvSpPr>
            <p:nvPr/>
          </p:nvSpPr>
          <p:spPr bwMode="auto">
            <a:xfrm>
              <a:off x="524" y="1061"/>
              <a:ext cx="4702" cy="274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33" name="Rectangle 17"/>
            <p:cNvSpPr>
              <a:spLocks noChangeArrowheads="1"/>
            </p:cNvSpPr>
            <p:nvPr/>
          </p:nvSpPr>
          <p:spPr bwMode="auto">
            <a:xfrm>
              <a:off x="1134" y="1913"/>
              <a:ext cx="3997" cy="1146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34" name="Line 18"/>
            <p:cNvSpPr>
              <a:spLocks noChangeShapeType="1"/>
            </p:cNvSpPr>
            <p:nvPr/>
          </p:nvSpPr>
          <p:spPr bwMode="auto">
            <a:xfrm>
              <a:off x="1134" y="2912"/>
              <a:ext cx="39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35" name="Line 19"/>
            <p:cNvSpPr>
              <a:spLocks noChangeShapeType="1"/>
            </p:cNvSpPr>
            <p:nvPr/>
          </p:nvSpPr>
          <p:spPr bwMode="auto">
            <a:xfrm>
              <a:off x="1134" y="2775"/>
              <a:ext cx="39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36" name="Line 20"/>
            <p:cNvSpPr>
              <a:spLocks noChangeShapeType="1"/>
            </p:cNvSpPr>
            <p:nvPr/>
          </p:nvSpPr>
          <p:spPr bwMode="auto">
            <a:xfrm>
              <a:off x="1134" y="2628"/>
              <a:ext cx="39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37" name="Line 21"/>
            <p:cNvSpPr>
              <a:spLocks noChangeShapeType="1"/>
            </p:cNvSpPr>
            <p:nvPr/>
          </p:nvSpPr>
          <p:spPr bwMode="auto">
            <a:xfrm>
              <a:off x="1134" y="2491"/>
              <a:ext cx="39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38" name="Line 22"/>
            <p:cNvSpPr>
              <a:spLocks noChangeShapeType="1"/>
            </p:cNvSpPr>
            <p:nvPr/>
          </p:nvSpPr>
          <p:spPr bwMode="auto">
            <a:xfrm>
              <a:off x="1134" y="2344"/>
              <a:ext cx="39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39" name="Line 23"/>
            <p:cNvSpPr>
              <a:spLocks noChangeShapeType="1"/>
            </p:cNvSpPr>
            <p:nvPr/>
          </p:nvSpPr>
          <p:spPr bwMode="auto">
            <a:xfrm>
              <a:off x="1134" y="2197"/>
              <a:ext cx="39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0" name="Line 24"/>
            <p:cNvSpPr>
              <a:spLocks noChangeShapeType="1"/>
            </p:cNvSpPr>
            <p:nvPr/>
          </p:nvSpPr>
          <p:spPr bwMode="auto">
            <a:xfrm>
              <a:off x="1134" y="2060"/>
              <a:ext cx="39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1" name="Line 25"/>
            <p:cNvSpPr>
              <a:spLocks noChangeShapeType="1"/>
            </p:cNvSpPr>
            <p:nvPr/>
          </p:nvSpPr>
          <p:spPr bwMode="auto">
            <a:xfrm>
              <a:off x="1134" y="1913"/>
              <a:ext cx="39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2" name="Rectangle 26"/>
            <p:cNvSpPr>
              <a:spLocks noChangeArrowheads="1"/>
            </p:cNvSpPr>
            <p:nvPr/>
          </p:nvSpPr>
          <p:spPr bwMode="auto">
            <a:xfrm>
              <a:off x="1134" y="1913"/>
              <a:ext cx="3997" cy="1146"/>
            </a:xfrm>
            <a:prstGeom prst="rect">
              <a:avLst/>
            </a:prstGeom>
            <a:noFill/>
            <a:ln w="17463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3" name="Line 27"/>
            <p:cNvSpPr>
              <a:spLocks noChangeShapeType="1"/>
            </p:cNvSpPr>
            <p:nvPr/>
          </p:nvSpPr>
          <p:spPr bwMode="auto">
            <a:xfrm>
              <a:off x="1134" y="1913"/>
              <a:ext cx="1" cy="11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4" name="Line 28"/>
            <p:cNvSpPr>
              <a:spLocks noChangeShapeType="1"/>
            </p:cNvSpPr>
            <p:nvPr/>
          </p:nvSpPr>
          <p:spPr bwMode="auto">
            <a:xfrm>
              <a:off x="1092" y="3059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5" name="Line 29"/>
            <p:cNvSpPr>
              <a:spLocks noChangeShapeType="1"/>
            </p:cNvSpPr>
            <p:nvPr/>
          </p:nvSpPr>
          <p:spPr bwMode="auto">
            <a:xfrm>
              <a:off x="1092" y="2912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6" name="Line 30"/>
            <p:cNvSpPr>
              <a:spLocks noChangeShapeType="1"/>
            </p:cNvSpPr>
            <p:nvPr/>
          </p:nvSpPr>
          <p:spPr bwMode="auto">
            <a:xfrm>
              <a:off x="1092" y="2775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7" name="Line 31"/>
            <p:cNvSpPr>
              <a:spLocks noChangeShapeType="1"/>
            </p:cNvSpPr>
            <p:nvPr/>
          </p:nvSpPr>
          <p:spPr bwMode="auto">
            <a:xfrm>
              <a:off x="1092" y="2628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8" name="Line 32"/>
            <p:cNvSpPr>
              <a:spLocks noChangeShapeType="1"/>
            </p:cNvSpPr>
            <p:nvPr/>
          </p:nvSpPr>
          <p:spPr bwMode="auto">
            <a:xfrm>
              <a:off x="1092" y="2491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9" name="Line 33"/>
            <p:cNvSpPr>
              <a:spLocks noChangeShapeType="1"/>
            </p:cNvSpPr>
            <p:nvPr/>
          </p:nvSpPr>
          <p:spPr bwMode="auto">
            <a:xfrm>
              <a:off x="1092" y="2344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0" name="Line 34"/>
            <p:cNvSpPr>
              <a:spLocks noChangeShapeType="1"/>
            </p:cNvSpPr>
            <p:nvPr/>
          </p:nvSpPr>
          <p:spPr bwMode="auto">
            <a:xfrm>
              <a:off x="1092" y="2197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1" name="Line 35"/>
            <p:cNvSpPr>
              <a:spLocks noChangeShapeType="1"/>
            </p:cNvSpPr>
            <p:nvPr/>
          </p:nvSpPr>
          <p:spPr bwMode="auto">
            <a:xfrm>
              <a:off x="1092" y="2060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2" name="Line 36"/>
            <p:cNvSpPr>
              <a:spLocks noChangeShapeType="1"/>
            </p:cNvSpPr>
            <p:nvPr/>
          </p:nvSpPr>
          <p:spPr bwMode="auto">
            <a:xfrm>
              <a:off x="1092" y="1913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3" name="Line 37"/>
            <p:cNvSpPr>
              <a:spLocks noChangeShapeType="1"/>
            </p:cNvSpPr>
            <p:nvPr/>
          </p:nvSpPr>
          <p:spPr bwMode="auto">
            <a:xfrm>
              <a:off x="1134" y="3059"/>
              <a:ext cx="39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4" name="Line 38"/>
            <p:cNvSpPr>
              <a:spLocks noChangeShapeType="1"/>
            </p:cNvSpPr>
            <p:nvPr/>
          </p:nvSpPr>
          <p:spPr bwMode="auto">
            <a:xfrm flipV="1">
              <a:off x="113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5" name="Line 39"/>
            <p:cNvSpPr>
              <a:spLocks noChangeShapeType="1"/>
            </p:cNvSpPr>
            <p:nvPr/>
          </p:nvSpPr>
          <p:spPr bwMode="auto">
            <a:xfrm flipV="1">
              <a:off x="119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6" name="Line 40"/>
            <p:cNvSpPr>
              <a:spLocks noChangeShapeType="1"/>
            </p:cNvSpPr>
            <p:nvPr/>
          </p:nvSpPr>
          <p:spPr bwMode="auto">
            <a:xfrm flipV="1">
              <a:off x="1249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7" name="Line 41"/>
            <p:cNvSpPr>
              <a:spLocks noChangeShapeType="1"/>
            </p:cNvSpPr>
            <p:nvPr/>
          </p:nvSpPr>
          <p:spPr bwMode="auto">
            <a:xfrm flipV="1">
              <a:off x="1313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8" name="Line 42"/>
            <p:cNvSpPr>
              <a:spLocks noChangeShapeType="1"/>
            </p:cNvSpPr>
            <p:nvPr/>
          </p:nvSpPr>
          <p:spPr bwMode="auto">
            <a:xfrm flipV="1">
              <a:off x="136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9" name="Line 43"/>
            <p:cNvSpPr>
              <a:spLocks noChangeShapeType="1"/>
            </p:cNvSpPr>
            <p:nvPr/>
          </p:nvSpPr>
          <p:spPr bwMode="auto">
            <a:xfrm flipV="1">
              <a:off x="142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0" name="Line 44"/>
            <p:cNvSpPr>
              <a:spLocks noChangeShapeType="1"/>
            </p:cNvSpPr>
            <p:nvPr/>
          </p:nvSpPr>
          <p:spPr bwMode="auto">
            <a:xfrm flipV="1">
              <a:off x="148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1" name="Line 45"/>
            <p:cNvSpPr>
              <a:spLocks noChangeShapeType="1"/>
            </p:cNvSpPr>
            <p:nvPr/>
          </p:nvSpPr>
          <p:spPr bwMode="auto">
            <a:xfrm flipV="1">
              <a:off x="154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2" name="Line 46"/>
            <p:cNvSpPr>
              <a:spLocks noChangeShapeType="1"/>
            </p:cNvSpPr>
            <p:nvPr/>
          </p:nvSpPr>
          <p:spPr bwMode="auto">
            <a:xfrm flipV="1">
              <a:off x="159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3" name="Line 47"/>
            <p:cNvSpPr>
              <a:spLocks noChangeShapeType="1"/>
            </p:cNvSpPr>
            <p:nvPr/>
          </p:nvSpPr>
          <p:spPr bwMode="auto">
            <a:xfrm flipV="1">
              <a:off x="1660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4" name="Line 48"/>
            <p:cNvSpPr>
              <a:spLocks noChangeShapeType="1"/>
            </p:cNvSpPr>
            <p:nvPr/>
          </p:nvSpPr>
          <p:spPr bwMode="auto">
            <a:xfrm flipV="1">
              <a:off x="1712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5" name="Line 49"/>
            <p:cNvSpPr>
              <a:spLocks noChangeShapeType="1"/>
            </p:cNvSpPr>
            <p:nvPr/>
          </p:nvSpPr>
          <p:spPr bwMode="auto">
            <a:xfrm flipV="1">
              <a:off x="177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6" name="Line 50"/>
            <p:cNvSpPr>
              <a:spLocks noChangeShapeType="1"/>
            </p:cNvSpPr>
            <p:nvPr/>
          </p:nvSpPr>
          <p:spPr bwMode="auto">
            <a:xfrm flipV="1">
              <a:off x="182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7" name="Line 51"/>
            <p:cNvSpPr>
              <a:spLocks noChangeShapeType="1"/>
            </p:cNvSpPr>
            <p:nvPr/>
          </p:nvSpPr>
          <p:spPr bwMode="auto">
            <a:xfrm flipV="1">
              <a:off x="189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8" name="Line 52"/>
            <p:cNvSpPr>
              <a:spLocks noChangeShapeType="1"/>
            </p:cNvSpPr>
            <p:nvPr/>
          </p:nvSpPr>
          <p:spPr bwMode="auto">
            <a:xfrm flipV="1">
              <a:off x="194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9" name="Line 53"/>
            <p:cNvSpPr>
              <a:spLocks noChangeShapeType="1"/>
            </p:cNvSpPr>
            <p:nvPr/>
          </p:nvSpPr>
          <p:spPr bwMode="auto">
            <a:xfrm flipV="1">
              <a:off x="200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0" name="Line 54"/>
            <p:cNvSpPr>
              <a:spLocks noChangeShapeType="1"/>
            </p:cNvSpPr>
            <p:nvPr/>
          </p:nvSpPr>
          <p:spPr bwMode="auto">
            <a:xfrm flipV="1">
              <a:off x="2059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1" name="Line 55"/>
            <p:cNvSpPr>
              <a:spLocks noChangeShapeType="1"/>
            </p:cNvSpPr>
            <p:nvPr/>
          </p:nvSpPr>
          <p:spPr bwMode="auto">
            <a:xfrm flipV="1">
              <a:off x="2123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2" name="Line 56"/>
            <p:cNvSpPr>
              <a:spLocks noChangeShapeType="1"/>
            </p:cNvSpPr>
            <p:nvPr/>
          </p:nvSpPr>
          <p:spPr bwMode="auto">
            <a:xfrm flipV="1">
              <a:off x="217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3" name="Line 57"/>
            <p:cNvSpPr>
              <a:spLocks noChangeShapeType="1"/>
            </p:cNvSpPr>
            <p:nvPr/>
          </p:nvSpPr>
          <p:spPr bwMode="auto">
            <a:xfrm flipV="1">
              <a:off x="223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4" name="Line 58"/>
            <p:cNvSpPr>
              <a:spLocks noChangeShapeType="1"/>
            </p:cNvSpPr>
            <p:nvPr/>
          </p:nvSpPr>
          <p:spPr bwMode="auto">
            <a:xfrm flipV="1">
              <a:off x="229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5" name="Line 59"/>
            <p:cNvSpPr>
              <a:spLocks noChangeShapeType="1"/>
            </p:cNvSpPr>
            <p:nvPr/>
          </p:nvSpPr>
          <p:spPr bwMode="auto">
            <a:xfrm flipV="1">
              <a:off x="235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6" name="Line 60"/>
            <p:cNvSpPr>
              <a:spLocks noChangeShapeType="1"/>
            </p:cNvSpPr>
            <p:nvPr/>
          </p:nvSpPr>
          <p:spPr bwMode="auto">
            <a:xfrm flipV="1">
              <a:off x="240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7" name="Line 61"/>
            <p:cNvSpPr>
              <a:spLocks noChangeShapeType="1"/>
            </p:cNvSpPr>
            <p:nvPr/>
          </p:nvSpPr>
          <p:spPr bwMode="auto">
            <a:xfrm flipV="1">
              <a:off x="2470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8" name="Line 62"/>
            <p:cNvSpPr>
              <a:spLocks noChangeShapeType="1"/>
            </p:cNvSpPr>
            <p:nvPr/>
          </p:nvSpPr>
          <p:spPr bwMode="auto">
            <a:xfrm flipV="1">
              <a:off x="2522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9" name="Line 63"/>
            <p:cNvSpPr>
              <a:spLocks noChangeShapeType="1"/>
            </p:cNvSpPr>
            <p:nvPr/>
          </p:nvSpPr>
          <p:spPr bwMode="auto">
            <a:xfrm flipV="1">
              <a:off x="258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0" name="Line 64"/>
            <p:cNvSpPr>
              <a:spLocks noChangeShapeType="1"/>
            </p:cNvSpPr>
            <p:nvPr/>
          </p:nvSpPr>
          <p:spPr bwMode="auto">
            <a:xfrm flipV="1">
              <a:off x="263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1" name="Line 65"/>
            <p:cNvSpPr>
              <a:spLocks noChangeShapeType="1"/>
            </p:cNvSpPr>
            <p:nvPr/>
          </p:nvSpPr>
          <p:spPr bwMode="auto">
            <a:xfrm flipV="1">
              <a:off x="270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2" name="Line 66"/>
            <p:cNvSpPr>
              <a:spLocks noChangeShapeType="1"/>
            </p:cNvSpPr>
            <p:nvPr/>
          </p:nvSpPr>
          <p:spPr bwMode="auto">
            <a:xfrm flipV="1">
              <a:off x="275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3" name="Line 67"/>
            <p:cNvSpPr>
              <a:spLocks noChangeShapeType="1"/>
            </p:cNvSpPr>
            <p:nvPr/>
          </p:nvSpPr>
          <p:spPr bwMode="auto">
            <a:xfrm flipV="1">
              <a:off x="281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4" name="Line 68"/>
            <p:cNvSpPr>
              <a:spLocks noChangeShapeType="1"/>
            </p:cNvSpPr>
            <p:nvPr/>
          </p:nvSpPr>
          <p:spPr bwMode="auto">
            <a:xfrm flipV="1">
              <a:off x="2869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5" name="Line 69"/>
            <p:cNvSpPr>
              <a:spLocks noChangeShapeType="1"/>
            </p:cNvSpPr>
            <p:nvPr/>
          </p:nvSpPr>
          <p:spPr bwMode="auto">
            <a:xfrm flipV="1">
              <a:off x="2933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6" name="Line 70"/>
            <p:cNvSpPr>
              <a:spLocks noChangeShapeType="1"/>
            </p:cNvSpPr>
            <p:nvPr/>
          </p:nvSpPr>
          <p:spPr bwMode="auto">
            <a:xfrm flipV="1">
              <a:off x="298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7" name="Line 71"/>
            <p:cNvSpPr>
              <a:spLocks noChangeShapeType="1"/>
            </p:cNvSpPr>
            <p:nvPr/>
          </p:nvSpPr>
          <p:spPr bwMode="auto">
            <a:xfrm flipV="1">
              <a:off x="304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8" name="Line 72"/>
            <p:cNvSpPr>
              <a:spLocks noChangeShapeType="1"/>
            </p:cNvSpPr>
            <p:nvPr/>
          </p:nvSpPr>
          <p:spPr bwMode="auto">
            <a:xfrm flipV="1">
              <a:off x="310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9" name="Line 73"/>
            <p:cNvSpPr>
              <a:spLocks noChangeShapeType="1"/>
            </p:cNvSpPr>
            <p:nvPr/>
          </p:nvSpPr>
          <p:spPr bwMode="auto">
            <a:xfrm flipV="1">
              <a:off x="316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0" name="Line 74"/>
            <p:cNvSpPr>
              <a:spLocks noChangeShapeType="1"/>
            </p:cNvSpPr>
            <p:nvPr/>
          </p:nvSpPr>
          <p:spPr bwMode="auto">
            <a:xfrm flipV="1">
              <a:off x="321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1" name="Line 75"/>
            <p:cNvSpPr>
              <a:spLocks noChangeShapeType="1"/>
            </p:cNvSpPr>
            <p:nvPr/>
          </p:nvSpPr>
          <p:spPr bwMode="auto">
            <a:xfrm flipV="1">
              <a:off x="3280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2" name="Line 76"/>
            <p:cNvSpPr>
              <a:spLocks noChangeShapeType="1"/>
            </p:cNvSpPr>
            <p:nvPr/>
          </p:nvSpPr>
          <p:spPr bwMode="auto">
            <a:xfrm flipV="1">
              <a:off x="3332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3" name="Line 77"/>
            <p:cNvSpPr>
              <a:spLocks noChangeShapeType="1"/>
            </p:cNvSpPr>
            <p:nvPr/>
          </p:nvSpPr>
          <p:spPr bwMode="auto">
            <a:xfrm flipV="1">
              <a:off x="339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4" name="Line 78"/>
            <p:cNvSpPr>
              <a:spLocks noChangeShapeType="1"/>
            </p:cNvSpPr>
            <p:nvPr/>
          </p:nvSpPr>
          <p:spPr bwMode="auto">
            <a:xfrm flipV="1">
              <a:off x="344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5" name="Line 79"/>
            <p:cNvSpPr>
              <a:spLocks noChangeShapeType="1"/>
            </p:cNvSpPr>
            <p:nvPr/>
          </p:nvSpPr>
          <p:spPr bwMode="auto">
            <a:xfrm flipV="1">
              <a:off x="351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6" name="Line 80"/>
            <p:cNvSpPr>
              <a:spLocks noChangeShapeType="1"/>
            </p:cNvSpPr>
            <p:nvPr/>
          </p:nvSpPr>
          <p:spPr bwMode="auto">
            <a:xfrm flipV="1">
              <a:off x="356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7" name="Line 81"/>
            <p:cNvSpPr>
              <a:spLocks noChangeShapeType="1"/>
            </p:cNvSpPr>
            <p:nvPr/>
          </p:nvSpPr>
          <p:spPr bwMode="auto">
            <a:xfrm flipV="1">
              <a:off x="362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8" name="Line 82"/>
            <p:cNvSpPr>
              <a:spLocks noChangeShapeType="1"/>
            </p:cNvSpPr>
            <p:nvPr/>
          </p:nvSpPr>
          <p:spPr bwMode="auto">
            <a:xfrm flipV="1">
              <a:off x="3679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9" name="Line 83"/>
            <p:cNvSpPr>
              <a:spLocks noChangeShapeType="1"/>
            </p:cNvSpPr>
            <p:nvPr/>
          </p:nvSpPr>
          <p:spPr bwMode="auto">
            <a:xfrm flipV="1">
              <a:off x="3742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0" name="Line 84"/>
            <p:cNvSpPr>
              <a:spLocks noChangeShapeType="1"/>
            </p:cNvSpPr>
            <p:nvPr/>
          </p:nvSpPr>
          <p:spPr bwMode="auto">
            <a:xfrm flipV="1">
              <a:off x="379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1" name="Line 85"/>
            <p:cNvSpPr>
              <a:spLocks noChangeShapeType="1"/>
            </p:cNvSpPr>
            <p:nvPr/>
          </p:nvSpPr>
          <p:spPr bwMode="auto">
            <a:xfrm flipV="1">
              <a:off x="385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2" name="Line 86"/>
            <p:cNvSpPr>
              <a:spLocks noChangeShapeType="1"/>
            </p:cNvSpPr>
            <p:nvPr/>
          </p:nvSpPr>
          <p:spPr bwMode="auto">
            <a:xfrm flipV="1">
              <a:off x="391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3" name="Line 87"/>
            <p:cNvSpPr>
              <a:spLocks noChangeShapeType="1"/>
            </p:cNvSpPr>
            <p:nvPr/>
          </p:nvSpPr>
          <p:spPr bwMode="auto">
            <a:xfrm flipV="1">
              <a:off x="397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4" name="Line 88"/>
            <p:cNvSpPr>
              <a:spLocks noChangeShapeType="1"/>
            </p:cNvSpPr>
            <p:nvPr/>
          </p:nvSpPr>
          <p:spPr bwMode="auto">
            <a:xfrm flipV="1">
              <a:off x="402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5" name="Line 89"/>
            <p:cNvSpPr>
              <a:spLocks noChangeShapeType="1"/>
            </p:cNvSpPr>
            <p:nvPr/>
          </p:nvSpPr>
          <p:spPr bwMode="auto">
            <a:xfrm flipV="1">
              <a:off x="4090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6" name="Line 90"/>
            <p:cNvSpPr>
              <a:spLocks noChangeShapeType="1"/>
            </p:cNvSpPr>
            <p:nvPr/>
          </p:nvSpPr>
          <p:spPr bwMode="auto">
            <a:xfrm flipV="1">
              <a:off x="4142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7" name="Line 91"/>
            <p:cNvSpPr>
              <a:spLocks noChangeShapeType="1"/>
            </p:cNvSpPr>
            <p:nvPr/>
          </p:nvSpPr>
          <p:spPr bwMode="auto">
            <a:xfrm flipV="1">
              <a:off x="420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8" name="Line 92"/>
            <p:cNvSpPr>
              <a:spLocks noChangeShapeType="1"/>
            </p:cNvSpPr>
            <p:nvPr/>
          </p:nvSpPr>
          <p:spPr bwMode="auto">
            <a:xfrm flipV="1">
              <a:off x="425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9" name="Line 93"/>
            <p:cNvSpPr>
              <a:spLocks noChangeShapeType="1"/>
            </p:cNvSpPr>
            <p:nvPr/>
          </p:nvSpPr>
          <p:spPr bwMode="auto">
            <a:xfrm flipV="1">
              <a:off x="432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0" name="Line 94"/>
            <p:cNvSpPr>
              <a:spLocks noChangeShapeType="1"/>
            </p:cNvSpPr>
            <p:nvPr/>
          </p:nvSpPr>
          <p:spPr bwMode="auto">
            <a:xfrm flipV="1">
              <a:off x="437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1" name="Line 95"/>
            <p:cNvSpPr>
              <a:spLocks noChangeShapeType="1"/>
            </p:cNvSpPr>
            <p:nvPr/>
          </p:nvSpPr>
          <p:spPr bwMode="auto">
            <a:xfrm flipV="1">
              <a:off x="443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2" name="Line 96"/>
            <p:cNvSpPr>
              <a:spLocks noChangeShapeType="1"/>
            </p:cNvSpPr>
            <p:nvPr/>
          </p:nvSpPr>
          <p:spPr bwMode="auto">
            <a:xfrm flipV="1">
              <a:off x="4489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3" name="Line 97"/>
            <p:cNvSpPr>
              <a:spLocks noChangeShapeType="1"/>
            </p:cNvSpPr>
            <p:nvPr/>
          </p:nvSpPr>
          <p:spPr bwMode="auto">
            <a:xfrm flipV="1">
              <a:off x="4552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4" name="Line 98"/>
            <p:cNvSpPr>
              <a:spLocks noChangeShapeType="1"/>
            </p:cNvSpPr>
            <p:nvPr/>
          </p:nvSpPr>
          <p:spPr bwMode="auto">
            <a:xfrm flipV="1">
              <a:off x="460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5" name="Line 99"/>
            <p:cNvSpPr>
              <a:spLocks noChangeShapeType="1"/>
            </p:cNvSpPr>
            <p:nvPr/>
          </p:nvSpPr>
          <p:spPr bwMode="auto">
            <a:xfrm flipV="1">
              <a:off x="466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6" name="Line 100"/>
            <p:cNvSpPr>
              <a:spLocks noChangeShapeType="1"/>
            </p:cNvSpPr>
            <p:nvPr/>
          </p:nvSpPr>
          <p:spPr bwMode="auto">
            <a:xfrm flipV="1">
              <a:off x="472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7" name="Line 101"/>
            <p:cNvSpPr>
              <a:spLocks noChangeShapeType="1"/>
            </p:cNvSpPr>
            <p:nvPr/>
          </p:nvSpPr>
          <p:spPr bwMode="auto">
            <a:xfrm flipV="1">
              <a:off x="478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8" name="Line 102"/>
            <p:cNvSpPr>
              <a:spLocks noChangeShapeType="1"/>
            </p:cNvSpPr>
            <p:nvPr/>
          </p:nvSpPr>
          <p:spPr bwMode="auto">
            <a:xfrm flipV="1">
              <a:off x="483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9" name="Line 103"/>
            <p:cNvSpPr>
              <a:spLocks noChangeShapeType="1"/>
            </p:cNvSpPr>
            <p:nvPr/>
          </p:nvSpPr>
          <p:spPr bwMode="auto">
            <a:xfrm flipV="1">
              <a:off x="4900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0" name="Line 104"/>
            <p:cNvSpPr>
              <a:spLocks noChangeShapeType="1"/>
            </p:cNvSpPr>
            <p:nvPr/>
          </p:nvSpPr>
          <p:spPr bwMode="auto">
            <a:xfrm flipV="1">
              <a:off x="4952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1" name="Line 105"/>
            <p:cNvSpPr>
              <a:spLocks noChangeShapeType="1"/>
            </p:cNvSpPr>
            <p:nvPr/>
          </p:nvSpPr>
          <p:spPr bwMode="auto">
            <a:xfrm flipV="1">
              <a:off x="501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2" name="Line 106"/>
            <p:cNvSpPr>
              <a:spLocks noChangeShapeType="1"/>
            </p:cNvSpPr>
            <p:nvPr/>
          </p:nvSpPr>
          <p:spPr bwMode="auto">
            <a:xfrm flipV="1">
              <a:off x="506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3" name="Line 107"/>
            <p:cNvSpPr>
              <a:spLocks noChangeShapeType="1"/>
            </p:cNvSpPr>
            <p:nvPr/>
          </p:nvSpPr>
          <p:spPr bwMode="auto">
            <a:xfrm flipV="1">
              <a:off x="513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4" name="Freeform 108"/>
            <p:cNvSpPr>
              <a:spLocks/>
            </p:cNvSpPr>
            <p:nvPr/>
          </p:nvSpPr>
          <p:spPr bwMode="auto">
            <a:xfrm>
              <a:off x="1165" y="2049"/>
              <a:ext cx="3934" cy="442"/>
            </a:xfrm>
            <a:custGeom>
              <a:avLst/>
              <a:gdLst/>
              <a:ahLst/>
              <a:cxnLst>
                <a:cxn ang="0">
                  <a:pos x="5" y="38"/>
                </a:cxn>
                <a:cxn ang="0">
                  <a:pos x="16" y="38"/>
                </a:cxn>
                <a:cxn ang="0">
                  <a:pos x="27" y="36"/>
                </a:cxn>
                <a:cxn ang="0">
                  <a:pos x="38" y="36"/>
                </a:cxn>
                <a:cxn ang="0">
                  <a:pos x="49" y="33"/>
                </a:cxn>
                <a:cxn ang="0">
                  <a:pos x="60" y="31"/>
                </a:cxn>
                <a:cxn ang="0">
                  <a:pos x="71" y="30"/>
                </a:cxn>
                <a:cxn ang="0">
                  <a:pos x="82" y="29"/>
                </a:cxn>
                <a:cxn ang="0">
                  <a:pos x="93" y="28"/>
                </a:cxn>
                <a:cxn ang="0">
                  <a:pos x="104" y="27"/>
                </a:cxn>
                <a:cxn ang="0">
                  <a:pos x="115" y="28"/>
                </a:cxn>
                <a:cxn ang="0">
                  <a:pos x="126" y="26"/>
                </a:cxn>
                <a:cxn ang="0">
                  <a:pos x="137" y="24"/>
                </a:cxn>
                <a:cxn ang="0">
                  <a:pos x="148" y="22"/>
                </a:cxn>
                <a:cxn ang="0">
                  <a:pos x="159" y="31"/>
                </a:cxn>
                <a:cxn ang="0">
                  <a:pos x="170" y="27"/>
                </a:cxn>
                <a:cxn ang="0">
                  <a:pos x="181" y="26"/>
                </a:cxn>
                <a:cxn ang="0">
                  <a:pos x="193" y="22"/>
                </a:cxn>
                <a:cxn ang="0">
                  <a:pos x="204" y="21"/>
                </a:cxn>
                <a:cxn ang="0">
                  <a:pos x="215" y="17"/>
                </a:cxn>
                <a:cxn ang="0">
                  <a:pos x="226" y="17"/>
                </a:cxn>
                <a:cxn ang="0">
                  <a:pos x="237" y="15"/>
                </a:cxn>
                <a:cxn ang="0">
                  <a:pos x="248" y="15"/>
                </a:cxn>
                <a:cxn ang="0">
                  <a:pos x="259" y="11"/>
                </a:cxn>
                <a:cxn ang="0">
                  <a:pos x="270" y="9"/>
                </a:cxn>
                <a:cxn ang="0">
                  <a:pos x="281" y="7"/>
                </a:cxn>
                <a:cxn ang="0">
                  <a:pos x="292" y="8"/>
                </a:cxn>
                <a:cxn ang="0">
                  <a:pos x="303" y="8"/>
                </a:cxn>
                <a:cxn ang="0">
                  <a:pos x="314" y="7"/>
                </a:cxn>
                <a:cxn ang="0">
                  <a:pos x="325" y="6"/>
                </a:cxn>
                <a:cxn ang="0">
                  <a:pos x="336" y="7"/>
                </a:cxn>
                <a:cxn ang="0">
                  <a:pos x="347" y="4"/>
                </a:cxn>
                <a:cxn ang="0">
                  <a:pos x="358" y="3"/>
                </a:cxn>
                <a:cxn ang="0">
                  <a:pos x="369" y="0"/>
                </a:cxn>
              </a:cxnLst>
              <a:rect l="0" t="0" r="r" b="b"/>
              <a:pathLst>
                <a:path w="374" h="42">
                  <a:moveTo>
                    <a:pt x="0" y="41"/>
                  </a:moveTo>
                  <a:lnTo>
                    <a:pt x="5" y="38"/>
                  </a:lnTo>
                  <a:lnTo>
                    <a:pt x="11" y="42"/>
                  </a:lnTo>
                  <a:lnTo>
                    <a:pt x="16" y="38"/>
                  </a:lnTo>
                  <a:lnTo>
                    <a:pt x="22" y="39"/>
                  </a:lnTo>
                  <a:lnTo>
                    <a:pt x="27" y="36"/>
                  </a:lnTo>
                  <a:lnTo>
                    <a:pt x="33" y="39"/>
                  </a:lnTo>
                  <a:lnTo>
                    <a:pt x="38" y="36"/>
                  </a:lnTo>
                  <a:lnTo>
                    <a:pt x="44" y="36"/>
                  </a:lnTo>
                  <a:lnTo>
                    <a:pt x="49" y="33"/>
                  </a:lnTo>
                  <a:lnTo>
                    <a:pt x="55" y="36"/>
                  </a:lnTo>
                  <a:lnTo>
                    <a:pt x="60" y="31"/>
                  </a:lnTo>
                  <a:lnTo>
                    <a:pt x="66" y="34"/>
                  </a:lnTo>
                  <a:lnTo>
                    <a:pt x="71" y="30"/>
                  </a:lnTo>
                  <a:lnTo>
                    <a:pt x="77" y="34"/>
                  </a:lnTo>
                  <a:lnTo>
                    <a:pt x="82" y="29"/>
                  </a:lnTo>
                  <a:lnTo>
                    <a:pt x="88" y="31"/>
                  </a:lnTo>
                  <a:lnTo>
                    <a:pt x="93" y="28"/>
                  </a:lnTo>
                  <a:lnTo>
                    <a:pt x="99" y="31"/>
                  </a:lnTo>
                  <a:lnTo>
                    <a:pt x="104" y="27"/>
                  </a:lnTo>
                  <a:lnTo>
                    <a:pt x="110" y="29"/>
                  </a:lnTo>
                  <a:lnTo>
                    <a:pt x="115" y="28"/>
                  </a:lnTo>
                  <a:lnTo>
                    <a:pt x="121" y="31"/>
                  </a:lnTo>
                  <a:lnTo>
                    <a:pt x="126" y="26"/>
                  </a:lnTo>
                  <a:lnTo>
                    <a:pt x="132" y="27"/>
                  </a:lnTo>
                  <a:lnTo>
                    <a:pt x="137" y="24"/>
                  </a:lnTo>
                  <a:lnTo>
                    <a:pt x="143" y="27"/>
                  </a:lnTo>
                  <a:lnTo>
                    <a:pt x="148" y="22"/>
                  </a:lnTo>
                  <a:lnTo>
                    <a:pt x="154" y="27"/>
                  </a:lnTo>
                  <a:lnTo>
                    <a:pt x="159" y="31"/>
                  </a:lnTo>
                  <a:lnTo>
                    <a:pt x="165" y="33"/>
                  </a:lnTo>
                  <a:lnTo>
                    <a:pt x="170" y="27"/>
                  </a:lnTo>
                  <a:lnTo>
                    <a:pt x="176" y="27"/>
                  </a:lnTo>
                  <a:lnTo>
                    <a:pt x="181" y="26"/>
                  </a:lnTo>
                  <a:lnTo>
                    <a:pt x="187" y="29"/>
                  </a:lnTo>
                  <a:lnTo>
                    <a:pt x="193" y="22"/>
                  </a:lnTo>
                  <a:lnTo>
                    <a:pt x="198" y="24"/>
                  </a:lnTo>
                  <a:lnTo>
                    <a:pt x="204" y="21"/>
                  </a:lnTo>
                  <a:lnTo>
                    <a:pt x="209" y="23"/>
                  </a:lnTo>
                  <a:lnTo>
                    <a:pt x="215" y="17"/>
                  </a:lnTo>
                  <a:lnTo>
                    <a:pt x="220" y="19"/>
                  </a:lnTo>
                  <a:lnTo>
                    <a:pt x="226" y="17"/>
                  </a:lnTo>
                  <a:lnTo>
                    <a:pt x="231" y="20"/>
                  </a:lnTo>
                  <a:lnTo>
                    <a:pt x="237" y="15"/>
                  </a:lnTo>
                  <a:lnTo>
                    <a:pt x="242" y="17"/>
                  </a:lnTo>
                  <a:lnTo>
                    <a:pt x="248" y="15"/>
                  </a:lnTo>
                  <a:lnTo>
                    <a:pt x="253" y="16"/>
                  </a:lnTo>
                  <a:lnTo>
                    <a:pt x="259" y="11"/>
                  </a:lnTo>
                  <a:lnTo>
                    <a:pt x="264" y="11"/>
                  </a:lnTo>
                  <a:lnTo>
                    <a:pt x="270" y="9"/>
                  </a:lnTo>
                  <a:lnTo>
                    <a:pt x="275" y="11"/>
                  </a:lnTo>
                  <a:lnTo>
                    <a:pt x="281" y="7"/>
                  </a:lnTo>
                  <a:lnTo>
                    <a:pt x="286" y="9"/>
                  </a:lnTo>
                  <a:lnTo>
                    <a:pt x="292" y="8"/>
                  </a:lnTo>
                  <a:lnTo>
                    <a:pt x="297" y="12"/>
                  </a:lnTo>
                  <a:lnTo>
                    <a:pt x="303" y="8"/>
                  </a:lnTo>
                  <a:lnTo>
                    <a:pt x="308" y="11"/>
                  </a:lnTo>
                  <a:lnTo>
                    <a:pt x="314" y="7"/>
                  </a:lnTo>
                  <a:lnTo>
                    <a:pt x="319" y="10"/>
                  </a:lnTo>
                  <a:lnTo>
                    <a:pt x="325" y="6"/>
                  </a:lnTo>
                  <a:lnTo>
                    <a:pt x="330" y="9"/>
                  </a:lnTo>
                  <a:lnTo>
                    <a:pt x="336" y="7"/>
                  </a:lnTo>
                  <a:lnTo>
                    <a:pt x="341" y="9"/>
                  </a:lnTo>
                  <a:lnTo>
                    <a:pt x="347" y="4"/>
                  </a:lnTo>
                  <a:lnTo>
                    <a:pt x="352" y="6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9" y="0"/>
                  </a:lnTo>
                  <a:lnTo>
                    <a:pt x="374" y="4"/>
                  </a:lnTo>
                </a:path>
              </a:pathLst>
            </a:custGeom>
            <a:noFill/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5" name="Freeform 109"/>
            <p:cNvSpPr>
              <a:spLocks/>
            </p:cNvSpPr>
            <p:nvPr/>
          </p:nvSpPr>
          <p:spPr bwMode="auto">
            <a:xfrm>
              <a:off x="1134" y="2449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6" name="Freeform 110"/>
            <p:cNvSpPr>
              <a:spLocks/>
            </p:cNvSpPr>
            <p:nvPr/>
          </p:nvSpPr>
          <p:spPr bwMode="auto">
            <a:xfrm>
              <a:off x="1186" y="2418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7" name="Freeform 111"/>
            <p:cNvSpPr>
              <a:spLocks/>
            </p:cNvSpPr>
            <p:nvPr/>
          </p:nvSpPr>
          <p:spPr bwMode="auto">
            <a:xfrm>
              <a:off x="1249" y="2460"/>
              <a:ext cx="64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4" h="63">
                  <a:moveTo>
                    <a:pt x="32" y="0"/>
                  </a:moveTo>
                  <a:lnTo>
                    <a:pt x="64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8" name="Freeform 112"/>
            <p:cNvSpPr>
              <a:spLocks/>
            </p:cNvSpPr>
            <p:nvPr/>
          </p:nvSpPr>
          <p:spPr bwMode="auto">
            <a:xfrm>
              <a:off x="1302" y="2418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9" name="Freeform 113"/>
            <p:cNvSpPr>
              <a:spLocks/>
            </p:cNvSpPr>
            <p:nvPr/>
          </p:nvSpPr>
          <p:spPr bwMode="auto">
            <a:xfrm>
              <a:off x="1365" y="2428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0" name="Freeform 114"/>
            <p:cNvSpPr>
              <a:spLocks/>
            </p:cNvSpPr>
            <p:nvPr/>
          </p:nvSpPr>
          <p:spPr bwMode="auto">
            <a:xfrm>
              <a:off x="1418" y="2397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1" name="Freeform 115"/>
            <p:cNvSpPr>
              <a:spLocks/>
            </p:cNvSpPr>
            <p:nvPr/>
          </p:nvSpPr>
          <p:spPr bwMode="auto">
            <a:xfrm>
              <a:off x="1481" y="2428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2" name="Freeform 116"/>
            <p:cNvSpPr>
              <a:spLocks/>
            </p:cNvSpPr>
            <p:nvPr/>
          </p:nvSpPr>
          <p:spPr bwMode="auto">
            <a:xfrm>
              <a:off x="1533" y="2397"/>
              <a:ext cx="64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4" h="63">
                  <a:moveTo>
                    <a:pt x="32" y="0"/>
                  </a:moveTo>
                  <a:lnTo>
                    <a:pt x="64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3" name="Freeform 117"/>
            <p:cNvSpPr>
              <a:spLocks/>
            </p:cNvSpPr>
            <p:nvPr/>
          </p:nvSpPr>
          <p:spPr bwMode="auto">
            <a:xfrm>
              <a:off x="1597" y="2397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4" name="Freeform 118"/>
            <p:cNvSpPr>
              <a:spLocks/>
            </p:cNvSpPr>
            <p:nvPr/>
          </p:nvSpPr>
          <p:spPr bwMode="auto">
            <a:xfrm>
              <a:off x="1649" y="2365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5" name="Freeform 119"/>
            <p:cNvSpPr>
              <a:spLocks/>
            </p:cNvSpPr>
            <p:nvPr/>
          </p:nvSpPr>
          <p:spPr bwMode="auto">
            <a:xfrm>
              <a:off x="1712" y="2397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6" name="Freeform 120"/>
            <p:cNvSpPr>
              <a:spLocks/>
            </p:cNvSpPr>
            <p:nvPr/>
          </p:nvSpPr>
          <p:spPr bwMode="auto">
            <a:xfrm>
              <a:off x="1765" y="2344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7" name="Freeform 121"/>
            <p:cNvSpPr>
              <a:spLocks/>
            </p:cNvSpPr>
            <p:nvPr/>
          </p:nvSpPr>
          <p:spPr bwMode="auto">
            <a:xfrm>
              <a:off x="1828" y="2376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8" name="Freeform 122"/>
            <p:cNvSpPr>
              <a:spLocks/>
            </p:cNvSpPr>
            <p:nvPr/>
          </p:nvSpPr>
          <p:spPr bwMode="auto">
            <a:xfrm>
              <a:off x="1881" y="2334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9" name="Freeform 123"/>
            <p:cNvSpPr>
              <a:spLocks/>
            </p:cNvSpPr>
            <p:nvPr/>
          </p:nvSpPr>
          <p:spPr bwMode="auto">
            <a:xfrm>
              <a:off x="1944" y="2376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0" name="Freeform 124"/>
            <p:cNvSpPr>
              <a:spLocks/>
            </p:cNvSpPr>
            <p:nvPr/>
          </p:nvSpPr>
          <p:spPr bwMode="auto">
            <a:xfrm>
              <a:off x="1996" y="2323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1" name="Freeform 125"/>
            <p:cNvSpPr>
              <a:spLocks/>
            </p:cNvSpPr>
            <p:nvPr/>
          </p:nvSpPr>
          <p:spPr bwMode="auto">
            <a:xfrm>
              <a:off x="2059" y="2344"/>
              <a:ext cx="64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4" h="63">
                  <a:moveTo>
                    <a:pt x="32" y="0"/>
                  </a:moveTo>
                  <a:lnTo>
                    <a:pt x="64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2" name="Freeform 126"/>
            <p:cNvSpPr>
              <a:spLocks/>
            </p:cNvSpPr>
            <p:nvPr/>
          </p:nvSpPr>
          <p:spPr bwMode="auto">
            <a:xfrm>
              <a:off x="2112" y="2312"/>
              <a:ext cx="63" cy="6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4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4">
                  <a:moveTo>
                    <a:pt x="32" y="0"/>
                  </a:moveTo>
                  <a:lnTo>
                    <a:pt x="63" y="32"/>
                  </a:lnTo>
                  <a:lnTo>
                    <a:pt x="32" y="64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3" name="Freeform 127"/>
            <p:cNvSpPr>
              <a:spLocks/>
            </p:cNvSpPr>
            <p:nvPr/>
          </p:nvSpPr>
          <p:spPr bwMode="auto">
            <a:xfrm>
              <a:off x="2175" y="2344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4" name="Freeform 128"/>
            <p:cNvSpPr>
              <a:spLocks/>
            </p:cNvSpPr>
            <p:nvPr/>
          </p:nvSpPr>
          <p:spPr bwMode="auto">
            <a:xfrm>
              <a:off x="2228" y="2302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5" name="Freeform 129"/>
            <p:cNvSpPr>
              <a:spLocks/>
            </p:cNvSpPr>
            <p:nvPr/>
          </p:nvSpPr>
          <p:spPr bwMode="auto">
            <a:xfrm>
              <a:off x="2291" y="2323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6" name="Freeform 130"/>
            <p:cNvSpPr>
              <a:spLocks/>
            </p:cNvSpPr>
            <p:nvPr/>
          </p:nvSpPr>
          <p:spPr bwMode="auto">
            <a:xfrm>
              <a:off x="2343" y="2312"/>
              <a:ext cx="64" cy="6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32"/>
                </a:cxn>
                <a:cxn ang="0">
                  <a:pos x="32" y="64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32"/>
                  </a:lnTo>
                  <a:lnTo>
                    <a:pt x="32" y="64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7" name="Freeform 131"/>
            <p:cNvSpPr>
              <a:spLocks/>
            </p:cNvSpPr>
            <p:nvPr/>
          </p:nvSpPr>
          <p:spPr bwMode="auto">
            <a:xfrm>
              <a:off x="2407" y="2344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8" name="Freeform 132"/>
            <p:cNvSpPr>
              <a:spLocks/>
            </p:cNvSpPr>
            <p:nvPr/>
          </p:nvSpPr>
          <p:spPr bwMode="auto">
            <a:xfrm>
              <a:off x="2459" y="2291"/>
              <a:ext cx="63" cy="6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4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4">
                  <a:moveTo>
                    <a:pt x="32" y="0"/>
                  </a:moveTo>
                  <a:lnTo>
                    <a:pt x="63" y="32"/>
                  </a:lnTo>
                  <a:lnTo>
                    <a:pt x="32" y="64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9" name="Freeform 133"/>
            <p:cNvSpPr>
              <a:spLocks/>
            </p:cNvSpPr>
            <p:nvPr/>
          </p:nvSpPr>
          <p:spPr bwMode="auto">
            <a:xfrm>
              <a:off x="2522" y="2302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0" name="Freeform 134"/>
            <p:cNvSpPr>
              <a:spLocks/>
            </p:cNvSpPr>
            <p:nvPr/>
          </p:nvSpPr>
          <p:spPr bwMode="auto">
            <a:xfrm>
              <a:off x="2575" y="2270"/>
              <a:ext cx="63" cy="64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4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4">
                  <a:moveTo>
                    <a:pt x="31" y="0"/>
                  </a:moveTo>
                  <a:lnTo>
                    <a:pt x="63" y="32"/>
                  </a:lnTo>
                  <a:lnTo>
                    <a:pt x="31" y="64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1" name="Freeform 135"/>
            <p:cNvSpPr>
              <a:spLocks/>
            </p:cNvSpPr>
            <p:nvPr/>
          </p:nvSpPr>
          <p:spPr bwMode="auto">
            <a:xfrm>
              <a:off x="2638" y="2302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2" name="Freeform 136"/>
            <p:cNvSpPr>
              <a:spLocks/>
            </p:cNvSpPr>
            <p:nvPr/>
          </p:nvSpPr>
          <p:spPr bwMode="auto">
            <a:xfrm>
              <a:off x="2691" y="2249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3" name="Freeform 137"/>
            <p:cNvSpPr>
              <a:spLocks/>
            </p:cNvSpPr>
            <p:nvPr/>
          </p:nvSpPr>
          <p:spPr bwMode="auto">
            <a:xfrm>
              <a:off x="2754" y="2302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4" name="Freeform 138"/>
            <p:cNvSpPr>
              <a:spLocks/>
            </p:cNvSpPr>
            <p:nvPr/>
          </p:nvSpPr>
          <p:spPr bwMode="auto">
            <a:xfrm>
              <a:off x="2806" y="2344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5" name="Freeform 139"/>
            <p:cNvSpPr>
              <a:spLocks/>
            </p:cNvSpPr>
            <p:nvPr/>
          </p:nvSpPr>
          <p:spPr bwMode="auto">
            <a:xfrm>
              <a:off x="2869" y="2365"/>
              <a:ext cx="64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4" h="63">
                  <a:moveTo>
                    <a:pt x="32" y="0"/>
                  </a:moveTo>
                  <a:lnTo>
                    <a:pt x="64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6" name="Freeform 140"/>
            <p:cNvSpPr>
              <a:spLocks/>
            </p:cNvSpPr>
            <p:nvPr/>
          </p:nvSpPr>
          <p:spPr bwMode="auto">
            <a:xfrm>
              <a:off x="2922" y="2302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7" name="Freeform 141"/>
            <p:cNvSpPr>
              <a:spLocks/>
            </p:cNvSpPr>
            <p:nvPr/>
          </p:nvSpPr>
          <p:spPr bwMode="auto">
            <a:xfrm>
              <a:off x="2985" y="2302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8" name="Freeform 142"/>
            <p:cNvSpPr>
              <a:spLocks/>
            </p:cNvSpPr>
            <p:nvPr/>
          </p:nvSpPr>
          <p:spPr bwMode="auto">
            <a:xfrm>
              <a:off x="3038" y="2291"/>
              <a:ext cx="63" cy="64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4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4">
                  <a:moveTo>
                    <a:pt x="31" y="0"/>
                  </a:moveTo>
                  <a:lnTo>
                    <a:pt x="63" y="32"/>
                  </a:lnTo>
                  <a:lnTo>
                    <a:pt x="31" y="64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9" name="Freeform 143"/>
            <p:cNvSpPr>
              <a:spLocks/>
            </p:cNvSpPr>
            <p:nvPr/>
          </p:nvSpPr>
          <p:spPr bwMode="auto">
            <a:xfrm>
              <a:off x="3101" y="2323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0" name="Freeform 144"/>
            <p:cNvSpPr>
              <a:spLocks/>
            </p:cNvSpPr>
            <p:nvPr/>
          </p:nvSpPr>
          <p:spPr bwMode="auto">
            <a:xfrm>
              <a:off x="3164" y="2249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1" name="Freeform 145"/>
            <p:cNvSpPr>
              <a:spLocks/>
            </p:cNvSpPr>
            <p:nvPr/>
          </p:nvSpPr>
          <p:spPr bwMode="auto">
            <a:xfrm>
              <a:off x="3217" y="2270"/>
              <a:ext cx="63" cy="64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4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4">
                  <a:moveTo>
                    <a:pt x="31" y="0"/>
                  </a:moveTo>
                  <a:lnTo>
                    <a:pt x="63" y="32"/>
                  </a:lnTo>
                  <a:lnTo>
                    <a:pt x="31" y="64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2" name="Freeform 146"/>
            <p:cNvSpPr>
              <a:spLocks/>
            </p:cNvSpPr>
            <p:nvPr/>
          </p:nvSpPr>
          <p:spPr bwMode="auto">
            <a:xfrm>
              <a:off x="3280" y="2239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3" name="Freeform 147"/>
            <p:cNvSpPr>
              <a:spLocks/>
            </p:cNvSpPr>
            <p:nvPr/>
          </p:nvSpPr>
          <p:spPr bwMode="auto">
            <a:xfrm>
              <a:off x="3332" y="2260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4" name="Freeform 148"/>
            <p:cNvSpPr>
              <a:spLocks/>
            </p:cNvSpPr>
            <p:nvPr/>
          </p:nvSpPr>
          <p:spPr bwMode="auto">
            <a:xfrm>
              <a:off x="3395" y="2197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5" name="Freeform 149"/>
            <p:cNvSpPr>
              <a:spLocks/>
            </p:cNvSpPr>
            <p:nvPr/>
          </p:nvSpPr>
          <p:spPr bwMode="auto">
            <a:xfrm>
              <a:off x="3448" y="2218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6" name="Freeform 150"/>
            <p:cNvSpPr>
              <a:spLocks/>
            </p:cNvSpPr>
            <p:nvPr/>
          </p:nvSpPr>
          <p:spPr bwMode="auto">
            <a:xfrm>
              <a:off x="3511" y="2197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7" name="Freeform 151"/>
            <p:cNvSpPr>
              <a:spLocks/>
            </p:cNvSpPr>
            <p:nvPr/>
          </p:nvSpPr>
          <p:spPr bwMode="auto">
            <a:xfrm>
              <a:off x="3564" y="2228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8" name="Freeform 152"/>
            <p:cNvSpPr>
              <a:spLocks/>
            </p:cNvSpPr>
            <p:nvPr/>
          </p:nvSpPr>
          <p:spPr bwMode="auto">
            <a:xfrm>
              <a:off x="3627" y="2176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9" name="Freeform 153"/>
            <p:cNvSpPr>
              <a:spLocks/>
            </p:cNvSpPr>
            <p:nvPr/>
          </p:nvSpPr>
          <p:spPr bwMode="auto">
            <a:xfrm>
              <a:off x="3679" y="2197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0" name="Freeform 154"/>
            <p:cNvSpPr>
              <a:spLocks/>
            </p:cNvSpPr>
            <p:nvPr/>
          </p:nvSpPr>
          <p:spPr bwMode="auto">
            <a:xfrm>
              <a:off x="3742" y="2176"/>
              <a:ext cx="64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4" h="63">
                  <a:moveTo>
                    <a:pt x="32" y="0"/>
                  </a:moveTo>
                  <a:lnTo>
                    <a:pt x="64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1" name="Freeform 155"/>
            <p:cNvSpPr>
              <a:spLocks/>
            </p:cNvSpPr>
            <p:nvPr/>
          </p:nvSpPr>
          <p:spPr bwMode="auto">
            <a:xfrm>
              <a:off x="3795" y="2186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2" name="Freeform 156"/>
            <p:cNvSpPr>
              <a:spLocks/>
            </p:cNvSpPr>
            <p:nvPr/>
          </p:nvSpPr>
          <p:spPr bwMode="auto">
            <a:xfrm>
              <a:off x="3858" y="2134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3" name="Freeform 157"/>
            <p:cNvSpPr>
              <a:spLocks/>
            </p:cNvSpPr>
            <p:nvPr/>
          </p:nvSpPr>
          <p:spPr bwMode="auto">
            <a:xfrm>
              <a:off x="3911" y="2134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4" name="Freeform 158"/>
            <p:cNvSpPr>
              <a:spLocks/>
            </p:cNvSpPr>
            <p:nvPr/>
          </p:nvSpPr>
          <p:spPr bwMode="auto">
            <a:xfrm>
              <a:off x="3974" y="2113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5" name="Freeform 159"/>
            <p:cNvSpPr>
              <a:spLocks/>
            </p:cNvSpPr>
            <p:nvPr/>
          </p:nvSpPr>
          <p:spPr bwMode="auto">
            <a:xfrm>
              <a:off x="4027" y="2134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6" name="Freeform 160"/>
            <p:cNvSpPr>
              <a:spLocks/>
            </p:cNvSpPr>
            <p:nvPr/>
          </p:nvSpPr>
          <p:spPr bwMode="auto">
            <a:xfrm>
              <a:off x="4090" y="2092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7" name="Freeform 161"/>
            <p:cNvSpPr>
              <a:spLocks/>
            </p:cNvSpPr>
            <p:nvPr/>
          </p:nvSpPr>
          <p:spPr bwMode="auto">
            <a:xfrm>
              <a:off x="4142" y="2113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8" name="Freeform 162"/>
            <p:cNvSpPr>
              <a:spLocks/>
            </p:cNvSpPr>
            <p:nvPr/>
          </p:nvSpPr>
          <p:spPr bwMode="auto">
            <a:xfrm>
              <a:off x="4205" y="2102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9" name="Freeform 163"/>
            <p:cNvSpPr>
              <a:spLocks/>
            </p:cNvSpPr>
            <p:nvPr/>
          </p:nvSpPr>
          <p:spPr bwMode="auto">
            <a:xfrm>
              <a:off x="4258" y="2144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0" name="Freeform 164"/>
            <p:cNvSpPr>
              <a:spLocks/>
            </p:cNvSpPr>
            <p:nvPr/>
          </p:nvSpPr>
          <p:spPr bwMode="auto">
            <a:xfrm>
              <a:off x="4321" y="2102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1" name="Freeform 165"/>
            <p:cNvSpPr>
              <a:spLocks/>
            </p:cNvSpPr>
            <p:nvPr/>
          </p:nvSpPr>
          <p:spPr bwMode="auto">
            <a:xfrm>
              <a:off x="4374" y="2134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2" name="Freeform 166"/>
            <p:cNvSpPr>
              <a:spLocks/>
            </p:cNvSpPr>
            <p:nvPr/>
          </p:nvSpPr>
          <p:spPr bwMode="auto">
            <a:xfrm>
              <a:off x="4437" y="2092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3" name="Freeform 167"/>
            <p:cNvSpPr>
              <a:spLocks/>
            </p:cNvSpPr>
            <p:nvPr/>
          </p:nvSpPr>
          <p:spPr bwMode="auto">
            <a:xfrm>
              <a:off x="4489" y="2123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4" name="Freeform 168"/>
            <p:cNvSpPr>
              <a:spLocks/>
            </p:cNvSpPr>
            <p:nvPr/>
          </p:nvSpPr>
          <p:spPr bwMode="auto">
            <a:xfrm>
              <a:off x="4552" y="2081"/>
              <a:ext cx="64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4" h="63">
                  <a:moveTo>
                    <a:pt x="32" y="0"/>
                  </a:moveTo>
                  <a:lnTo>
                    <a:pt x="64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5" name="Freeform 169"/>
            <p:cNvSpPr>
              <a:spLocks/>
            </p:cNvSpPr>
            <p:nvPr/>
          </p:nvSpPr>
          <p:spPr bwMode="auto">
            <a:xfrm>
              <a:off x="4605" y="2113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6" name="Freeform 170"/>
            <p:cNvSpPr>
              <a:spLocks/>
            </p:cNvSpPr>
            <p:nvPr/>
          </p:nvSpPr>
          <p:spPr bwMode="auto">
            <a:xfrm>
              <a:off x="4668" y="2092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7" name="Freeform 171"/>
            <p:cNvSpPr>
              <a:spLocks/>
            </p:cNvSpPr>
            <p:nvPr/>
          </p:nvSpPr>
          <p:spPr bwMode="auto">
            <a:xfrm>
              <a:off x="4721" y="2113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8" name="Freeform 172"/>
            <p:cNvSpPr>
              <a:spLocks/>
            </p:cNvSpPr>
            <p:nvPr/>
          </p:nvSpPr>
          <p:spPr bwMode="auto">
            <a:xfrm>
              <a:off x="4784" y="2060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9" name="Freeform 173"/>
            <p:cNvSpPr>
              <a:spLocks/>
            </p:cNvSpPr>
            <p:nvPr/>
          </p:nvSpPr>
          <p:spPr bwMode="auto">
            <a:xfrm>
              <a:off x="4837" y="2081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90" name="Freeform 174"/>
            <p:cNvSpPr>
              <a:spLocks/>
            </p:cNvSpPr>
            <p:nvPr/>
          </p:nvSpPr>
          <p:spPr bwMode="auto">
            <a:xfrm>
              <a:off x="4900" y="2049"/>
              <a:ext cx="63" cy="64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4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4">
                  <a:moveTo>
                    <a:pt x="31" y="0"/>
                  </a:moveTo>
                  <a:lnTo>
                    <a:pt x="63" y="32"/>
                  </a:lnTo>
                  <a:lnTo>
                    <a:pt x="31" y="64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91" name="Freeform 175"/>
            <p:cNvSpPr>
              <a:spLocks/>
            </p:cNvSpPr>
            <p:nvPr/>
          </p:nvSpPr>
          <p:spPr bwMode="auto">
            <a:xfrm>
              <a:off x="4952" y="2081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92" name="Freeform 176"/>
            <p:cNvSpPr>
              <a:spLocks/>
            </p:cNvSpPr>
            <p:nvPr/>
          </p:nvSpPr>
          <p:spPr bwMode="auto">
            <a:xfrm>
              <a:off x="5015" y="2018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93" name="Freeform 177"/>
            <p:cNvSpPr>
              <a:spLocks/>
            </p:cNvSpPr>
            <p:nvPr/>
          </p:nvSpPr>
          <p:spPr bwMode="auto">
            <a:xfrm>
              <a:off x="5068" y="2060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94" name="Rectangle 178"/>
            <p:cNvSpPr>
              <a:spLocks noChangeArrowheads="1"/>
            </p:cNvSpPr>
            <p:nvPr/>
          </p:nvSpPr>
          <p:spPr bwMode="auto">
            <a:xfrm>
              <a:off x="2175" y="1166"/>
              <a:ext cx="143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Mexico Real </a:t>
              </a:r>
              <a:r>
                <a:rPr lang="en-US" sz="2400" b="1">
                  <a:solidFill>
                    <a:srgbClr val="000000"/>
                  </a:solidFill>
                </a:rPr>
                <a:t>GDP</a:t>
              </a:r>
              <a:endParaRPr lang="en-US" sz="2400"/>
            </a:p>
          </p:txBody>
        </p:sp>
        <p:sp>
          <p:nvSpPr>
            <p:cNvPr id="521395" name="Rectangle 179"/>
            <p:cNvSpPr>
              <a:spLocks noChangeArrowheads="1"/>
            </p:cNvSpPr>
            <p:nvPr/>
          </p:nvSpPr>
          <p:spPr bwMode="auto">
            <a:xfrm>
              <a:off x="2512" y="1387"/>
              <a:ext cx="83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1993=100</a:t>
              </a:r>
              <a:endParaRPr lang="en-US"/>
            </a:p>
          </p:txBody>
        </p:sp>
        <p:sp>
          <p:nvSpPr>
            <p:cNvPr id="521396" name="Rectangle 180"/>
            <p:cNvSpPr>
              <a:spLocks noChangeArrowheads="1"/>
            </p:cNvSpPr>
            <p:nvPr/>
          </p:nvSpPr>
          <p:spPr bwMode="auto">
            <a:xfrm>
              <a:off x="955" y="2975"/>
              <a:ext cx="147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521397" name="Rectangle 181"/>
            <p:cNvSpPr>
              <a:spLocks noChangeArrowheads="1"/>
            </p:cNvSpPr>
            <p:nvPr/>
          </p:nvSpPr>
          <p:spPr bwMode="auto">
            <a:xfrm>
              <a:off x="881" y="2828"/>
              <a:ext cx="2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521398" name="Rectangle 182"/>
            <p:cNvSpPr>
              <a:spLocks noChangeArrowheads="1"/>
            </p:cNvSpPr>
            <p:nvPr/>
          </p:nvSpPr>
          <p:spPr bwMode="auto">
            <a:xfrm>
              <a:off x="881" y="2691"/>
              <a:ext cx="2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40</a:t>
              </a:r>
              <a:endParaRPr lang="en-US"/>
            </a:p>
          </p:txBody>
        </p:sp>
        <p:sp>
          <p:nvSpPr>
            <p:cNvPr id="521399" name="Rectangle 183"/>
            <p:cNvSpPr>
              <a:spLocks noChangeArrowheads="1"/>
            </p:cNvSpPr>
            <p:nvPr/>
          </p:nvSpPr>
          <p:spPr bwMode="auto">
            <a:xfrm>
              <a:off x="881" y="2544"/>
              <a:ext cx="2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60</a:t>
              </a:r>
              <a:endParaRPr lang="en-US"/>
            </a:p>
          </p:txBody>
        </p:sp>
        <p:sp>
          <p:nvSpPr>
            <p:cNvPr id="521400" name="Rectangle 184"/>
            <p:cNvSpPr>
              <a:spLocks noChangeArrowheads="1"/>
            </p:cNvSpPr>
            <p:nvPr/>
          </p:nvSpPr>
          <p:spPr bwMode="auto">
            <a:xfrm>
              <a:off x="881" y="2407"/>
              <a:ext cx="2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80</a:t>
              </a:r>
              <a:endParaRPr lang="en-US"/>
            </a:p>
          </p:txBody>
        </p:sp>
        <p:sp>
          <p:nvSpPr>
            <p:cNvPr id="521401" name="Rectangle 185"/>
            <p:cNvSpPr>
              <a:spLocks noChangeArrowheads="1"/>
            </p:cNvSpPr>
            <p:nvPr/>
          </p:nvSpPr>
          <p:spPr bwMode="auto">
            <a:xfrm>
              <a:off x="808" y="2260"/>
              <a:ext cx="30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521402" name="Rectangle 186"/>
            <p:cNvSpPr>
              <a:spLocks noChangeArrowheads="1"/>
            </p:cNvSpPr>
            <p:nvPr/>
          </p:nvSpPr>
          <p:spPr bwMode="auto">
            <a:xfrm>
              <a:off x="808" y="2113"/>
              <a:ext cx="30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120</a:t>
              </a:r>
              <a:endParaRPr lang="en-US"/>
            </a:p>
          </p:txBody>
        </p:sp>
        <p:sp>
          <p:nvSpPr>
            <p:cNvPr id="521403" name="Rectangle 187"/>
            <p:cNvSpPr>
              <a:spLocks noChangeArrowheads="1"/>
            </p:cNvSpPr>
            <p:nvPr/>
          </p:nvSpPr>
          <p:spPr bwMode="auto">
            <a:xfrm>
              <a:off x="808" y="1976"/>
              <a:ext cx="30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140</a:t>
              </a:r>
              <a:endParaRPr lang="en-US"/>
            </a:p>
          </p:txBody>
        </p:sp>
        <p:sp>
          <p:nvSpPr>
            <p:cNvPr id="521404" name="Rectangle 188"/>
            <p:cNvSpPr>
              <a:spLocks noChangeArrowheads="1"/>
            </p:cNvSpPr>
            <p:nvPr/>
          </p:nvSpPr>
          <p:spPr bwMode="auto">
            <a:xfrm>
              <a:off x="808" y="1829"/>
              <a:ext cx="30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160</a:t>
              </a:r>
              <a:endParaRPr lang="en-US"/>
            </a:p>
          </p:txBody>
        </p:sp>
        <p:sp>
          <p:nvSpPr>
            <p:cNvPr id="521405" name="Rectangle 189"/>
            <p:cNvSpPr>
              <a:spLocks noChangeArrowheads="1"/>
            </p:cNvSpPr>
            <p:nvPr/>
          </p:nvSpPr>
          <p:spPr bwMode="auto">
            <a:xfrm rot="18900000">
              <a:off x="628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Q1 1988</a:t>
              </a:r>
              <a:endParaRPr lang="en-US"/>
            </a:p>
          </p:txBody>
        </p:sp>
        <p:sp>
          <p:nvSpPr>
            <p:cNvPr id="521406" name="Rectangle 190"/>
            <p:cNvSpPr>
              <a:spLocks noChangeArrowheads="1"/>
            </p:cNvSpPr>
            <p:nvPr/>
          </p:nvSpPr>
          <p:spPr bwMode="auto">
            <a:xfrm rot="18900000">
              <a:off x="912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Q2 1989</a:t>
              </a:r>
              <a:endParaRPr lang="en-US"/>
            </a:p>
          </p:txBody>
        </p:sp>
        <p:sp>
          <p:nvSpPr>
            <p:cNvPr id="521407" name="Rectangle 191"/>
            <p:cNvSpPr>
              <a:spLocks noChangeArrowheads="1"/>
            </p:cNvSpPr>
            <p:nvPr/>
          </p:nvSpPr>
          <p:spPr bwMode="auto">
            <a:xfrm rot="18900000">
              <a:off x="1206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Q3 1990</a:t>
              </a:r>
              <a:endParaRPr lang="en-US"/>
            </a:p>
          </p:txBody>
        </p:sp>
        <p:sp>
          <p:nvSpPr>
            <p:cNvPr id="521408" name="Rectangle 192"/>
            <p:cNvSpPr>
              <a:spLocks noChangeArrowheads="1"/>
            </p:cNvSpPr>
            <p:nvPr/>
          </p:nvSpPr>
          <p:spPr bwMode="auto">
            <a:xfrm rot="18900000">
              <a:off x="1490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Q4 1991</a:t>
              </a:r>
              <a:endParaRPr lang="en-US"/>
            </a:p>
          </p:txBody>
        </p:sp>
        <p:sp>
          <p:nvSpPr>
            <p:cNvPr id="521409" name="Rectangle 193"/>
            <p:cNvSpPr>
              <a:spLocks noChangeArrowheads="1"/>
            </p:cNvSpPr>
            <p:nvPr/>
          </p:nvSpPr>
          <p:spPr bwMode="auto">
            <a:xfrm rot="18900000">
              <a:off x="1785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Q1 1993</a:t>
              </a:r>
              <a:endParaRPr lang="en-US"/>
            </a:p>
          </p:txBody>
        </p:sp>
        <p:sp>
          <p:nvSpPr>
            <p:cNvPr id="521410" name="Rectangle 194"/>
            <p:cNvSpPr>
              <a:spLocks noChangeArrowheads="1"/>
            </p:cNvSpPr>
            <p:nvPr/>
          </p:nvSpPr>
          <p:spPr bwMode="auto">
            <a:xfrm rot="18900000">
              <a:off x="2069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Q2 1994</a:t>
              </a:r>
              <a:endParaRPr lang="en-US"/>
            </a:p>
          </p:txBody>
        </p:sp>
        <p:sp>
          <p:nvSpPr>
            <p:cNvPr id="521411" name="Rectangle 195"/>
            <p:cNvSpPr>
              <a:spLocks noChangeArrowheads="1"/>
            </p:cNvSpPr>
            <p:nvPr/>
          </p:nvSpPr>
          <p:spPr bwMode="auto">
            <a:xfrm rot="18900000">
              <a:off x="2364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Q3 1995</a:t>
              </a:r>
              <a:endParaRPr lang="en-US"/>
            </a:p>
          </p:txBody>
        </p:sp>
        <p:sp>
          <p:nvSpPr>
            <p:cNvPr id="521412" name="Rectangle 196"/>
            <p:cNvSpPr>
              <a:spLocks noChangeArrowheads="1"/>
            </p:cNvSpPr>
            <p:nvPr/>
          </p:nvSpPr>
          <p:spPr bwMode="auto">
            <a:xfrm rot="18900000">
              <a:off x="2658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Q4 1996</a:t>
              </a:r>
              <a:endParaRPr lang="en-US"/>
            </a:p>
          </p:txBody>
        </p:sp>
        <p:sp>
          <p:nvSpPr>
            <p:cNvPr id="521413" name="Rectangle 197"/>
            <p:cNvSpPr>
              <a:spLocks noChangeArrowheads="1"/>
            </p:cNvSpPr>
            <p:nvPr/>
          </p:nvSpPr>
          <p:spPr bwMode="auto">
            <a:xfrm rot="18900000">
              <a:off x="2942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Q1 1998</a:t>
              </a:r>
              <a:endParaRPr lang="en-US"/>
            </a:p>
          </p:txBody>
        </p:sp>
        <p:sp>
          <p:nvSpPr>
            <p:cNvPr id="521414" name="Rectangle 198"/>
            <p:cNvSpPr>
              <a:spLocks noChangeArrowheads="1"/>
            </p:cNvSpPr>
            <p:nvPr/>
          </p:nvSpPr>
          <p:spPr bwMode="auto">
            <a:xfrm rot="18900000">
              <a:off x="3237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Q2 1999</a:t>
              </a:r>
              <a:endParaRPr lang="en-US"/>
            </a:p>
          </p:txBody>
        </p:sp>
        <p:sp>
          <p:nvSpPr>
            <p:cNvPr id="521415" name="Rectangle 199"/>
            <p:cNvSpPr>
              <a:spLocks noChangeArrowheads="1"/>
            </p:cNvSpPr>
            <p:nvPr/>
          </p:nvSpPr>
          <p:spPr bwMode="auto">
            <a:xfrm rot="18900000">
              <a:off x="3521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Q3 2000</a:t>
              </a:r>
              <a:endParaRPr lang="en-US"/>
            </a:p>
          </p:txBody>
        </p:sp>
        <p:sp>
          <p:nvSpPr>
            <p:cNvPr id="521416" name="Rectangle 200"/>
            <p:cNvSpPr>
              <a:spLocks noChangeArrowheads="1"/>
            </p:cNvSpPr>
            <p:nvPr/>
          </p:nvSpPr>
          <p:spPr bwMode="auto">
            <a:xfrm rot="18900000">
              <a:off x="3815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Q4 2001</a:t>
              </a:r>
              <a:endParaRPr lang="en-US"/>
            </a:p>
          </p:txBody>
        </p:sp>
        <p:sp>
          <p:nvSpPr>
            <p:cNvPr id="521417" name="Rectangle 201"/>
            <p:cNvSpPr>
              <a:spLocks noChangeArrowheads="1"/>
            </p:cNvSpPr>
            <p:nvPr/>
          </p:nvSpPr>
          <p:spPr bwMode="auto">
            <a:xfrm rot="18900000">
              <a:off x="4099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Q1 2003</a:t>
              </a:r>
              <a:endParaRPr lang="en-US"/>
            </a:p>
          </p:txBody>
        </p:sp>
        <p:sp>
          <p:nvSpPr>
            <p:cNvPr id="521418" name="Rectangle 202"/>
            <p:cNvSpPr>
              <a:spLocks noChangeArrowheads="1"/>
            </p:cNvSpPr>
            <p:nvPr/>
          </p:nvSpPr>
          <p:spPr bwMode="auto">
            <a:xfrm rot="18900000">
              <a:off x="4394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Q2 2004</a:t>
              </a:r>
              <a:endParaRPr lang="en-US"/>
            </a:p>
          </p:txBody>
        </p:sp>
        <p:sp>
          <p:nvSpPr>
            <p:cNvPr id="521419" name="Rectangle 203"/>
            <p:cNvSpPr>
              <a:spLocks noChangeArrowheads="1"/>
            </p:cNvSpPr>
            <p:nvPr/>
          </p:nvSpPr>
          <p:spPr bwMode="auto">
            <a:xfrm>
              <a:off x="524" y="1061"/>
              <a:ext cx="4702" cy="274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1221" name="Rectangle 5"/>
          <p:cNvSpPr>
            <a:spLocks noGrp="1" noChangeArrowheads="1"/>
          </p:cNvSpPr>
          <p:nvPr>
            <p:ph type="title"/>
          </p:nvPr>
        </p:nvSpPr>
        <p:spPr>
          <a:xfrm>
            <a:off x="1453357" y="963456"/>
            <a:ext cx="7239000" cy="561976"/>
          </a:xfrm>
        </p:spPr>
        <p:txBody>
          <a:bodyPr/>
          <a:lstStyle/>
          <a:p>
            <a:r>
              <a:rPr lang="en-US" sz="3600" b="0" dirty="0">
                <a:solidFill>
                  <a:srgbClr val="FF0000"/>
                </a:solidFill>
                <a:latin typeface="+mj-lt"/>
              </a:rPr>
              <a:t>GDP Fell after Peso Crisis</a:t>
            </a:r>
          </a:p>
        </p:txBody>
      </p:sp>
      <p:sp>
        <p:nvSpPr>
          <p:cNvPr id="521224" name="Line 8"/>
          <p:cNvSpPr>
            <a:spLocks noChangeShapeType="1"/>
          </p:cNvSpPr>
          <p:nvPr/>
        </p:nvSpPr>
        <p:spPr bwMode="auto">
          <a:xfrm flipV="1">
            <a:off x="3962400" y="2971800"/>
            <a:ext cx="0" cy="1981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5" name="Line 9"/>
          <p:cNvSpPr>
            <a:spLocks noChangeShapeType="1"/>
          </p:cNvSpPr>
          <p:nvPr/>
        </p:nvSpPr>
        <p:spPr bwMode="auto">
          <a:xfrm flipV="1">
            <a:off x="4343400" y="2971800"/>
            <a:ext cx="0" cy="1981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6" name="Text Box 10"/>
          <p:cNvSpPr txBox="1">
            <a:spLocks noChangeArrowheads="1"/>
          </p:cNvSpPr>
          <p:nvPr/>
        </p:nvSpPr>
        <p:spPr bwMode="auto">
          <a:xfrm>
            <a:off x="1066800" y="1828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21227" name="Text Box 11"/>
          <p:cNvSpPr txBox="1">
            <a:spLocks noChangeArrowheads="1"/>
          </p:cNvSpPr>
          <p:nvPr/>
        </p:nvSpPr>
        <p:spPr bwMode="auto">
          <a:xfrm>
            <a:off x="6324600" y="1828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21228" name="Freeform 12"/>
          <p:cNvSpPr>
            <a:spLocks/>
          </p:cNvSpPr>
          <p:nvPr/>
        </p:nvSpPr>
        <p:spPr bwMode="auto">
          <a:xfrm>
            <a:off x="1752600" y="2209800"/>
            <a:ext cx="22098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9" name="Freeform 13"/>
          <p:cNvSpPr>
            <a:spLocks/>
          </p:cNvSpPr>
          <p:nvPr/>
        </p:nvSpPr>
        <p:spPr bwMode="auto">
          <a:xfrm flipH="1">
            <a:off x="4343400" y="2209800"/>
            <a:ext cx="26670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02" name="Rectangle 2"/>
          <p:cNvSpPr txBox="1">
            <a:spLocks noChangeArrowheads="1"/>
          </p:cNvSpPr>
          <p:nvPr/>
        </p:nvSpPr>
        <p:spPr bwMode="auto">
          <a:xfrm>
            <a:off x="1422400" y="274638"/>
            <a:ext cx="726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/>
              <a:t>What Happened:  Mexico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</p:spTree>
    <p:extLst>
      <p:ext uri="{BB962C8B-B14F-4D97-AF65-F5344CB8AC3E}">
        <p14:creationId xmlns:p14="http://schemas.microsoft.com/office/powerpoint/2010/main" val="243992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531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76400"/>
          <a:ext cx="8201025" cy="465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hart" r:id="rId3" imgW="4673600" imgH="3073400" progId="Excel.Sheet.8">
                  <p:embed/>
                </p:oleObj>
              </mc:Choice>
              <mc:Fallback>
                <p:oleObj name="Chart" r:id="rId3" imgW="4673600" imgH="3073400" progId="Excel.Sheet.8">
                  <p:embed/>
                  <p:pic>
                    <p:nvPicPr>
                      <p:cNvPr id="5253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201025" cy="465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5319" name="Line 7"/>
          <p:cNvSpPr>
            <a:spLocks noChangeShapeType="1"/>
          </p:cNvSpPr>
          <p:nvPr/>
        </p:nvSpPr>
        <p:spPr bwMode="auto">
          <a:xfrm flipV="1">
            <a:off x="4191000" y="2667000"/>
            <a:ext cx="0" cy="2133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5320" name="Line 8"/>
          <p:cNvSpPr>
            <a:spLocks noChangeShapeType="1"/>
          </p:cNvSpPr>
          <p:nvPr/>
        </p:nvSpPr>
        <p:spPr bwMode="auto">
          <a:xfrm flipV="1">
            <a:off x="4572000" y="2667000"/>
            <a:ext cx="0" cy="2133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5321" name="Text Box 9"/>
          <p:cNvSpPr txBox="1">
            <a:spLocks noChangeArrowheads="1"/>
          </p:cNvSpPr>
          <p:nvPr/>
        </p:nvSpPr>
        <p:spPr bwMode="auto">
          <a:xfrm>
            <a:off x="1295400" y="1676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25322" name="Text Box 10"/>
          <p:cNvSpPr txBox="1">
            <a:spLocks noChangeArrowheads="1"/>
          </p:cNvSpPr>
          <p:nvPr/>
        </p:nvSpPr>
        <p:spPr bwMode="auto">
          <a:xfrm>
            <a:off x="6553200" y="1676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25323" name="Freeform 11"/>
          <p:cNvSpPr>
            <a:spLocks/>
          </p:cNvSpPr>
          <p:nvPr/>
        </p:nvSpPr>
        <p:spPr bwMode="auto">
          <a:xfrm>
            <a:off x="1981200" y="2057400"/>
            <a:ext cx="22098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5324" name="Freeform 12"/>
          <p:cNvSpPr>
            <a:spLocks/>
          </p:cNvSpPr>
          <p:nvPr/>
        </p:nvSpPr>
        <p:spPr bwMode="auto">
          <a:xfrm flipH="1">
            <a:off x="4572000" y="2057400"/>
            <a:ext cx="26670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22400" y="274638"/>
            <a:ext cx="726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/>
              <a:t>What Happened:  Mexico</a:t>
            </a:r>
            <a:br>
              <a:rPr lang="en-US" dirty="0"/>
            </a:b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title"/>
          </p:nvPr>
        </p:nvSpPr>
        <p:spPr>
          <a:xfrm>
            <a:off x="538843" y="898525"/>
            <a:ext cx="8136315" cy="701675"/>
          </a:xfrm>
        </p:spPr>
        <p:txBody>
          <a:bodyPr/>
          <a:lstStyle/>
          <a:p>
            <a:r>
              <a:rPr lang="en-US" sz="3600" b="0" dirty="0">
                <a:solidFill>
                  <a:srgbClr val="FF0000"/>
                </a:solidFill>
                <a:latin typeface="+mj-lt"/>
              </a:rPr>
              <a:t>Imports Fell after Crisis; Exports Rose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</p:spTree>
    <p:extLst>
      <p:ext uri="{BB962C8B-B14F-4D97-AF65-F5344CB8AC3E}">
        <p14:creationId xmlns:p14="http://schemas.microsoft.com/office/powerpoint/2010/main" val="421540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5" name="Rectangle 5"/>
          <p:cNvSpPr>
            <a:spLocks noGrp="1" noChangeArrowheads="1"/>
          </p:cNvSpPr>
          <p:nvPr>
            <p:ph type="title"/>
          </p:nvPr>
        </p:nvSpPr>
        <p:spPr>
          <a:xfrm>
            <a:off x="1419225" y="938211"/>
            <a:ext cx="7239000" cy="796926"/>
          </a:xfrm>
        </p:spPr>
        <p:txBody>
          <a:bodyPr/>
          <a:lstStyle/>
          <a:p>
            <a:r>
              <a:rPr lang="en-US" sz="4000" b="0" dirty="0">
                <a:solidFill>
                  <a:srgbClr val="FF0000"/>
                </a:solidFill>
                <a:latin typeface="+mn-lt"/>
              </a:rPr>
              <a:t>Wages Fell</a:t>
            </a:r>
          </a:p>
        </p:txBody>
      </p:sp>
      <p:graphicFrame>
        <p:nvGraphicFramePr>
          <p:cNvPr id="52736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76400"/>
          <a:ext cx="8201025" cy="480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Chart" r:id="rId3" imgW="4673600" imgH="2743200" progId="Excel.Sheet.8">
                  <p:embed/>
                </p:oleObj>
              </mc:Choice>
              <mc:Fallback>
                <p:oleObj name="Chart" r:id="rId3" imgW="4673600" imgH="2743200" progId="Excel.Sheet.8">
                  <p:embed/>
                  <p:pic>
                    <p:nvPicPr>
                      <p:cNvPr id="5273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201025" cy="480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7367" name="Line 7"/>
          <p:cNvSpPr>
            <a:spLocks noChangeShapeType="1"/>
          </p:cNvSpPr>
          <p:nvPr/>
        </p:nvSpPr>
        <p:spPr bwMode="auto">
          <a:xfrm flipV="1">
            <a:off x="3733800" y="3200400"/>
            <a:ext cx="0" cy="2057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7368" name="Line 8"/>
          <p:cNvSpPr>
            <a:spLocks noChangeShapeType="1"/>
          </p:cNvSpPr>
          <p:nvPr/>
        </p:nvSpPr>
        <p:spPr bwMode="auto">
          <a:xfrm flipV="1">
            <a:off x="4191000" y="3200400"/>
            <a:ext cx="0" cy="2057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7369" name="Text Box 9"/>
          <p:cNvSpPr txBox="1">
            <a:spLocks noChangeArrowheads="1"/>
          </p:cNvSpPr>
          <p:nvPr/>
        </p:nvSpPr>
        <p:spPr bwMode="auto">
          <a:xfrm>
            <a:off x="990600" y="2362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27370" name="Text Box 10"/>
          <p:cNvSpPr txBox="1">
            <a:spLocks noChangeArrowheads="1"/>
          </p:cNvSpPr>
          <p:nvPr/>
        </p:nvSpPr>
        <p:spPr bwMode="auto">
          <a:xfrm>
            <a:off x="6324600" y="236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27371" name="Freeform 11"/>
          <p:cNvSpPr>
            <a:spLocks/>
          </p:cNvSpPr>
          <p:nvPr/>
        </p:nvSpPr>
        <p:spPr bwMode="auto">
          <a:xfrm>
            <a:off x="1524000" y="2743200"/>
            <a:ext cx="22098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7372" name="Freeform 12"/>
          <p:cNvSpPr>
            <a:spLocks/>
          </p:cNvSpPr>
          <p:nvPr/>
        </p:nvSpPr>
        <p:spPr bwMode="auto">
          <a:xfrm flipH="1">
            <a:off x="4191000" y="2743200"/>
            <a:ext cx="26670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22400" y="274638"/>
            <a:ext cx="726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/>
              <a:t>What Happened:  Mexico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</p:spTree>
    <p:extLst>
      <p:ext uri="{BB962C8B-B14F-4D97-AF65-F5344CB8AC3E}">
        <p14:creationId xmlns:p14="http://schemas.microsoft.com/office/powerpoint/2010/main" val="355774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3" name="Rectangle 5"/>
          <p:cNvSpPr>
            <a:spLocks noGrp="1" noChangeArrowheads="1"/>
          </p:cNvSpPr>
          <p:nvPr>
            <p:ph type="title"/>
          </p:nvPr>
        </p:nvSpPr>
        <p:spPr>
          <a:xfrm>
            <a:off x="1419225" y="1035049"/>
            <a:ext cx="7239000" cy="560388"/>
          </a:xfrm>
        </p:spPr>
        <p:txBody>
          <a:bodyPr/>
          <a:lstStyle/>
          <a:p>
            <a:r>
              <a:rPr lang="en-US" sz="3600" b="0" dirty="0">
                <a:solidFill>
                  <a:srgbClr val="FF0000"/>
                </a:solidFill>
                <a:latin typeface="+mn-lt"/>
              </a:rPr>
              <a:t>Real Wages Plummeted!</a:t>
            </a:r>
          </a:p>
        </p:txBody>
      </p:sp>
      <p:graphicFrame>
        <p:nvGraphicFramePr>
          <p:cNvPr id="52941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76400"/>
          <a:ext cx="8201025" cy="480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Chart" r:id="rId3" imgW="4673600" imgH="2743200" progId="Excel.Sheet.8">
                  <p:embed/>
                </p:oleObj>
              </mc:Choice>
              <mc:Fallback>
                <p:oleObj name="Chart" r:id="rId3" imgW="4673600" imgH="2743200" progId="Excel.Sheet.8">
                  <p:embed/>
                  <p:pic>
                    <p:nvPicPr>
                      <p:cNvPr id="529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201025" cy="480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9415" name="Line 7"/>
          <p:cNvSpPr>
            <a:spLocks noChangeShapeType="1"/>
          </p:cNvSpPr>
          <p:nvPr/>
        </p:nvSpPr>
        <p:spPr bwMode="auto">
          <a:xfrm flipV="1">
            <a:off x="3733800" y="2819400"/>
            <a:ext cx="0" cy="2438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16" name="Line 8"/>
          <p:cNvSpPr>
            <a:spLocks noChangeShapeType="1"/>
          </p:cNvSpPr>
          <p:nvPr/>
        </p:nvSpPr>
        <p:spPr bwMode="auto">
          <a:xfrm flipV="1">
            <a:off x="4191000" y="2819400"/>
            <a:ext cx="0" cy="2438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17" name="Text Box 9"/>
          <p:cNvSpPr txBox="1">
            <a:spLocks noChangeArrowheads="1"/>
          </p:cNvSpPr>
          <p:nvPr/>
        </p:nvSpPr>
        <p:spPr bwMode="auto">
          <a:xfrm>
            <a:off x="990600" y="2362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29418" name="Text Box 10"/>
          <p:cNvSpPr txBox="1">
            <a:spLocks noChangeArrowheads="1"/>
          </p:cNvSpPr>
          <p:nvPr/>
        </p:nvSpPr>
        <p:spPr bwMode="auto">
          <a:xfrm>
            <a:off x="6324600" y="236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29419" name="Freeform 11"/>
          <p:cNvSpPr>
            <a:spLocks/>
          </p:cNvSpPr>
          <p:nvPr/>
        </p:nvSpPr>
        <p:spPr bwMode="auto">
          <a:xfrm>
            <a:off x="1524000" y="2614613"/>
            <a:ext cx="2192338" cy="447675"/>
          </a:xfrm>
          <a:custGeom>
            <a:avLst/>
            <a:gdLst/>
            <a:ahLst/>
            <a:cxnLst>
              <a:cxn ang="0">
                <a:pos x="0" y="81"/>
              </a:cxn>
              <a:cxn ang="0">
                <a:pos x="218" y="273"/>
              </a:cxn>
              <a:cxn ang="0">
                <a:pos x="1134" y="26"/>
              </a:cxn>
              <a:cxn ang="0">
                <a:pos x="1381" y="118"/>
              </a:cxn>
            </a:cxnLst>
            <a:rect l="0" t="0" r="r" b="b"/>
            <a:pathLst>
              <a:path w="1381" h="282">
                <a:moveTo>
                  <a:pt x="0" y="81"/>
                </a:moveTo>
                <a:cubicBezTo>
                  <a:pt x="15" y="161"/>
                  <a:pt x="29" y="282"/>
                  <a:pt x="218" y="273"/>
                </a:cubicBezTo>
                <a:cubicBezTo>
                  <a:pt x="407" y="264"/>
                  <a:pt x="940" y="52"/>
                  <a:pt x="1134" y="26"/>
                </a:cubicBezTo>
                <a:cubicBezTo>
                  <a:pt x="1328" y="0"/>
                  <a:pt x="1330" y="99"/>
                  <a:pt x="1381" y="118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20" name="Freeform 12"/>
          <p:cNvSpPr>
            <a:spLocks/>
          </p:cNvSpPr>
          <p:nvPr/>
        </p:nvSpPr>
        <p:spPr bwMode="auto">
          <a:xfrm>
            <a:off x="4224338" y="2600325"/>
            <a:ext cx="2633662" cy="465138"/>
          </a:xfrm>
          <a:custGeom>
            <a:avLst/>
            <a:gdLst/>
            <a:ahLst/>
            <a:cxnLst>
              <a:cxn ang="0">
                <a:pos x="1659" y="90"/>
              </a:cxn>
              <a:cxn ang="0">
                <a:pos x="1396" y="282"/>
              </a:cxn>
              <a:cxn ang="0">
                <a:pos x="301" y="26"/>
              </a:cxn>
              <a:cxn ang="0">
                <a:pos x="0" y="127"/>
              </a:cxn>
            </a:cxnLst>
            <a:rect l="0" t="0" r="r" b="b"/>
            <a:pathLst>
              <a:path w="1659" h="293">
                <a:moveTo>
                  <a:pt x="1659" y="90"/>
                </a:moveTo>
                <a:cubicBezTo>
                  <a:pt x="1641" y="170"/>
                  <a:pt x="1622" y="293"/>
                  <a:pt x="1396" y="282"/>
                </a:cubicBezTo>
                <a:cubicBezTo>
                  <a:pt x="1170" y="271"/>
                  <a:pt x="534" y="52"/>
                  <a:pt x="301" y="26"/>
                </a:cubicBezTo>
                <a:cubicBezTo>
                  <a:pt x="68" y="0"/>
                  <a:pt x="63" y="106"/>
                  <a:pt x="0" y="127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22400" y="274638"/>
            <a:ext cx="726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/>
              <a:t>What Happened:  Mexico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</p:spTree>
    <p:extLst>
      <p:ext uri="{BB962C8B-B14F-4D97-AF65-F5344CB8AC3E}">
        <p14:creationId xmlns:p14="http://schemas.microsoft.com/office/powerpoint/2010/main" val="348602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9" name="Rectangle 5"/>
          <p:cNvSpPr>
            <a:spLocks noGrp="1" noChangeArrowheads="1"/>
          </p:cNvSpPr>
          <p:nvPr>
            <p:ph type="title"/>
          </p:nvPr>
        </p:nvSpPr>
        <p:spPr>
          <a:xfrm>
            <a:off x="1447800" y="900112"/>
            <a:ext cx="7239000" cy="1127125"/>
          </a:xfrm>
        </p:spPr>
        <p:txBody>
          <a:bodyPr/>
          <a:lstStyle/>
          <a:p>
            <a:r>
              <a:rPr lang="en-US" sz="3600" b="0" dirty="0">
                <a:solidFill>
                  <a:srgbClr val="FF0000"/>
                </a:solidFill>
                <a:latin typeface="+mn-lt"/>
              </a:rPr>
              <a:t>Unemployment:  No effect (or fell)</a:t>
            </a:r>
          </a:p>
        </p:txBody>
      </p:sp>
      <p:graphicFrame>
        <p:nvGraphicFramePr>
          <p:cNvPr id="53350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76400"/>
          <a:ext cx="8248650" cy="481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Chart" r:id="rId3" imgW="5537200" imgH="3238500" progId="Excel.Sheet.8">
                  <p:embed/>
                </p:oleObj>
              </mc:Choice>
              <mc:Fallback>
                <p:oleObj name="Chart" r:id="rId3" imgW="5537200" imgH="3238500" progId="Excel.Sheet.8">
                  <p:embed/>
                  <p:pic>
                    <p:nvPicPr>
                      <p:cNvPr id="5335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248650" cy="481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511" name="Line 7"/>
          <p:cNvSpPr>
            <a:spLocks noChangeShapeType="1"/>
          </p:cNvSpPr>
          <p:nvPr/>
        </p:nvSpPr>
        <p:spPr bwMode="auto">
          <a:xfrm flipV="1">
            <a:off x="3962400" y="2971800"/>
            <a:ext cx="0" cy="2514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512" name="Line 8"/>
          <p:cNvSpPr>
            <a:spLocks noChangeShapeType="1"/>
          </p:cNvSpPr>
          <p:nvPr/>
        </p:nvSpPr>
        <p:spPr bwMode="auto">
          <a:xfrm flipV="1">
            <a:off x="4343400" y="2971800"/>
            <a:ext cx="0" cy="2514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513" name="Text Box 9"/>
          <p:cNvSpPr txBox="1">
            <a:spLocks noChangeArrowheads="1"/>
          </p:cNvSpPr>
          <p:nvPr/>
        </p:nvSpPr>
        <p:spPr bwMode="auto">
          <a:xfrm>
            <a:off x="838200" y="1905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33514" name="Text Box 10"/>
          <p:cNvSpPr txBox="1">
            <a:spLocks noChangeArrowheads="1"/>
          </p:cNvSpPr>
          <p:nvPr/>
        </p:nvSpPr>
        <p:spPr bwMode="auto">
          <a:xfrm>
            <a:off x="6248400" y="190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33515" name="Freeform 11"/>
          <p:cNvSpPr>
            <a:spLocks/>
          </p:cNvSpPr>
          <p:nvPr/>
        </p:nvSpPr>
        <p:spPr bwMode="auto">
          <a:xfrm>
            <a:off x="1524000" y="22860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516" name="Freeform 12"/>
          <p:cNvSpPr>
            <a:spLocks/>
          </p:cNvSpPr>
          <p:nvPr/>
        </p:nvSpPr>
        <p:spPr bwMode="auto">
          <a:xfrm flipH="1">
            <a:off x="4343400" y="23622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422400" y="274638"/>
            <a:ext cx="726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/>
              <a:t>What Happened:  U.S.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</p:spTree>
    <p:extLst>
      <p:ext uri="{BB962C8B-B14F-4D97-AF65-F5344CB8AC3E}">
        <p14:creationId xmlns:p14="http://schemas.microsoft.com/office/powerpoint/2010/main" val="4845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09" grpId="0"/>
      <p:bldP spid="533511" grpId="0" animBg="1"/>
      <p:bldP spid="533512" grpId="0" animBg="1"/>
      <p:bldP spid="533513" grpId="0"/>
      <p:bldP spid="533514" grpId="0"/>
      <p:bldP spid="533515" grpId="0" animBg="1"/>
      <p:bldP spid="533516" grpId="0" animBg="1"/>
      <p:bldP spid="2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7" name="Rectangle 5"/>
          <p:cNvSpPr>
            <a:spLocks noGrp="1" noChangeArrowheads="1"/>
          </p:cNvSpPr>
          <p:nvPr>
            <p:ph type="title"/>
          </p:nvPr>
        </p:nvSpPr>
        <p:spPr>
          <a:xfrm>
            <a:off x="1466850" y="758031"/>
            <a:ext cx="7239000" cy="776287"/>
          </a:xfrm>
        </p:spPr>
        <p:txBody>
          <a:bodyPr/>
          <a:lstStyle/>
          <a:p>
            <a:r>
              <a:rPr lang="en-US" sz="3600" b="0">
                <a:solidFill>
                  <a:srgbClr val="FF0000"/>
                </a:solidFill>
                <a:latin typeface="+mn-lt"/>
              </a:rPr>
              <a:t>Trade</a:t>
            </a:r>
            <a:r>
              <a:rPr lang="en-US" sz="3600" b="0" dirty="0">
                <a:solidFill>
                  <a:srgbClr val="FF0000"/>
                </a:solidFill>
                <a:latin typeface="+mn-lt"/>
              </a:rPr>
              <a:t>:  Continued growth</a:t>
            </a:r>
          </a:p>
        </p:txBody>
      </p:sp>
      <p:graphicFrame>
        <p:nvGraphicFramePr>
          <p:cNvPr id="53555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76400"/>
          <a:ext cx="8248650" cy="494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Chart" r:id="rId3" imgW="5537200" imgH="3327400" progId="Excel.Sheet.8">
                  <p:embed/>
                </p:oleObj>
              </mc:Choice>
              <mc:Fallback>
                <p:oleObj name="Chart" r:id="rId3" imgW="5537200" imgH="3327400" progId="Excel.Sheet.8">
                  <p:embed/>
                  <p:pic>
                    <p:nvPicPr>
                      <p:cNvPr id="5355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248650" cy="494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5559" name="Line 7"/>
          <p:cNvSpPr>
            <a:spLocks noChangeShapeType="1"/>
          </p:cNvSpPr>
          <p:nvPr/>
        </p:nvSpPr>
        <p:spPr bwMode="auto">
          <a:xfrm flipV="1">
            <a:off x="4114800" y="2971800"/>
            <a:ext cx="0" cy="2895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560" name="Line 8"/>
          <p:cNvSpPr>
            <a:spLocks noChangeShapeType="1"/>
          </p:cNvSpPr>
          <p:nvPr/>
        </p:nvSpPr>
        <p:spPr bwMode="auto">
          <a:xfrm flipV="1">
            <a:off x="4495800" y="2971800"/>
            <a:ext cx="0" cy="2895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561" name="Text Box 9"/>
          <p:cNvSpPr txBox="1">
            <a:spLocks noChangeArrowheads="1"/>
          </p:cNvSpPr>
          <p:nvPr/>
        </p:nvSpPr>
        <p:spPr bwMode="auto">
          <a:xfrm>
            <a:off x="990600" y="1905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35562" name="Text Box 10"/>
          <p:cNvSpPr txBox="1">
            <a:spLocks noChangeArrowheads="1"/>
          </p:cNvSpPr>
          <p:nvPr/>
        </p:nvSpPr>
        <p:spPr bwMode="auto">
          <a:xfrm>
            <a:off x="6400800" y="190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35563" name="Freeform 11"/>
          <p:cNvSpPr>
            <a:spLocks/>
          </p:cNvSpPr>
          <p:nvPr/>
        </p:nvSpPr>
        <p:spPr bwMode="auto">
          <a:xfrm>
            <a:off x="1676400" y="22860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564" name="Freeform 12"/>
          <p:cNvSpPr>
            <a:spLocks/>
          </p:cNvSpPr>
          <p:nvPr/>
        </p:nvSpPr>
        <p:spPr bwMode="auto">
          <a:xfrm flipH="1">
            <a:off x="4495800" y="22860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422400" y="274638"/>
            <a:ext cx="726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/>
              <a:t>What Happened:  U.S.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4" name="Oval 3"/>
          <p:cNvSpPr/>
          <p:nvPr/>
        </p:nvSpPr>
        <p:spPr>
          <a:xfrm>
            <a:off x="5695406" y="4650377"/>
            <a:ext cx="444137" cy="4615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45873" y="4336869"/>
            <a:ext cx="381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Deficit started to grow more in 1998</a:t>
            </a:r>
          </a:p>
        </p:txBody>
      </p:sp>
    </p:spTree>
    <p:extLst>
      <p:ext uri="{BB962C8B-B14F-4D97-AF65-F5344CB8AC3E}">
        <p14:creationId xmlns:p14="http://schemas.microsoft.com/office/powerpoint/2010/main" val="346572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6:  NAFTA &amp; USMCA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2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Class 6 Outline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NAFTA and Its Renegotiation as USMCA</a:t>
            </a:r>
          </a:p>
          <a:p>
            <a:r>
              <a:rPr lang="en-US" dirty="0"/>
              <a:t>What is NAFTA?</a:t>
            </a:r>
          </a:p>
          <a:p>
            <a:r>
              <a:rPr lang="en-US" dirty="0"/>
              <a:t>What happened under NAFTA?</a:t>
            </a:r>
          </a:p>
          <a:p>
            <a:r>
              <a:rPr lang="en-US" dirty="0"/>
              <a:t>Issues in renegotiation</a:t>
            </a:r>
          </a:p>
          <a:p>
            <a:r>
              <a:rPr lang="en-US" dirty="0"/>
              <a:t>USMCA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84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5" name="Rectangle 5"/>
          <p:cNvSpPr>
            <a:spLocks noGrp="1" noChangeArrowheads="1"/>
          </p:cNvSpPr>
          <p:nvPr>
            <p:ph type="title"/>
          </p:nvPr>
        </p:nvSpPr>
        <p:spPr>
          <a:xfrm>
            <a:off x="1466850" y="906462"/>
            <a:ext cx="7239000" cy="860425"/>
          </a:xfrm>
        </p:spPr>
        <p:txBody>
          <a:bodyPr/>
          <a:lstStyle/>
          <a:p>
            <a:r>
              <a:rPr lang="en-US" sz="3600" b="0">
                <a:solidFill>
                  <a:srgbClr val="FF0000"/>
                </a:solidFill>
                <a:latin typeface="+mn-lt"/>
              </a:rPr>
              <a:t>Real </a:t>
            </a:r>
            <a:r>
              <a:rPr lang="en-US" sz="3600" b="0" dirty="0">
                <a:solidFill>
                  <a:srgbClr val="FF0000"/>
                </a:solidFill>
                <a:latin typeface="+mn-lt"/>
              </a:rPr>
              <a:t>Wage:  No Change</a:t>
            </a:r>
          </a:p>
        </p:txBody>
      </p:sp>
      <p:graphicFrame>
        <p:nvGraphicFramePr>
          <p:cNvPr id="53760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752600"/>
          <a:ext cx="8248650" cy="468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Chart" r:id="rId3" imgW="5181600" imgH="2946400" progId="Excel.Sheet.8">
                  <p:embed/>
                </p:oleObj>
              </mc:Choice>
              <mc:Fallback>
                <p:oleObj name="Chart" r:id="rId3" imgW="5181600" imgH="2946400" progId="Excel.Sheet.8">
                  <p:embed/>
                  <p:pic>
                    <p:nvPicPr>
                      <p:cNvPr id="5376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52600"/>
                        <a:ext cx="8248650" cy="468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7607" name="Line 7"/>
          <p:cNvSpPr>
            <a:spLocks noChangeShapeType="1"/>
          </p:cNvSpPr>
          <p:nvPr/>
        </p:nvSpPr>
        <p:spPr bwMode="auto">
          <a:xfrm flipV="1">
            <a:off x="4267200" y="3124200"/>
            <a:ext cx="0" cy="2209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608" name="Line 8"/>
          <p:cNvSpPr>
            <a:spLocks noChangeShapeType="1"/>
          </p:cNvSpPr>
          <p:nvPr/>
        </p:nvSpPr>
        <p:spPr bwMode="auto">
          <a:xfrm flipV="1">
            <a:off x="4648200" y="3124200"/>
            <a:ext cx="0" cy="2209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609" name="Text Box 9"/>
          <p:cNvSpPr txBox="1">
            <a:spLocks noChangeArrowheads="1"/>
          </p:cNvSpPr>
          <p:nvPr/>
        </p:nvSpPr>
        <p:spPr bwMode="auto">
          <a:xfrm>
            <a:off x="990600" y="2057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37610" name="Text Box 10"/>
          <p:cNvSpPr txBox="1">
            <a:spLocks noChangeArrowheads="1"/>
          </p:cNvSpPr>
          <p:nvPr/>
        </p:nvSpPr>
        <p:spPr bwMode="auto">
          <a:xfrm>
            <a:off x="6400800" y="2057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37611" name="Freeform 11"/>
          <p:cNvSpPr>
            <a:spLocks/>
          </p:cNvSpPr>
          <p:nvPr/>
        </p:nvSpPr>
        <p:spPr bwMode="auto">
          <a:xfrm>
            <a:off x="1828800" y="24384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612" name="Freeform 12"/>
          <p:cNvSpPr>
            <a:spLocks/>
          </p:cNvSpPr>
          <p:nvPr/>
        </p:nvSpPr>
        <p:spPr bwMode="auto">
          <a:xfrm flipH="1">
            <a:off x="4648200" y="24384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422400" y="274638"/>
            <a:ext cx="726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/>
              <a:t>What Happened:  U.S.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</p:spTree>
    <p:extLst>
      <p:ext uri="{BB962C8B-B14F-4D97-AF65-F5344CB8AC3E}">
        <p14:creationId xmlns:p14="http://schemas.microsoft.com/office/powerpoint/2010/main" val="87816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701" name="Rectangle 5"/>
          <p:cNvSpPr>
            <a:spLocks noGrp="1" noChangeArrowheads="1"/>
          </p:cNvSpPr>
          <p:nvPr>
            <p:ph type="title"/>
          </p:nvPr>
        </p:nvSpPr>
        <p:spPr>
          <a:xfrm>
            <a:off x="1413933" y="846667"/>
            <a:ext cx="7239000" cy="677333"/>
          </a:xfrm>
        </p:spPr>
        <p:txBody>
          <a:bodyPr/>
          <a:lstStyle/>
          <a:p>
            <a:r>
              <a:rPr lang="en-US" sz="3600" b="0" dirty="0">
                <a:solidFill>
                  <a:srgbClr val="FF0000"/>
                </a:solidFill>
                <a:latin typeface="+mn-lt"/>
              </a:rPr>
              <a:t>Grew:  But more </a:t>
            </a:r>
            <a:r>
              <a:rPr lang="en-US" sz="3600" b="0" u="sng" dirty="0">
                <a:solidFill>
                  <a:srgbClr val="FF0000"/>
                </a:solidFill>
                <a:latin typeface="+mn-lt"/>
              </a:rPr>
              <a:t>To</a:t>
            </a:r>
            <a:r>
              <a:rPr lang="en-US" sz="3600" b="0" dirty="0">
                <a:solidFill>
                  <a:srgbClr val="FF0000"/>
                </a:solidFill>
                <a:latin typeface="+mn-lt"/>
              </a:rPr>
              <a:t> US than </a:t>
            </a:r>
            <a:r>
              <a:rPr lang="en-US" sz="3600" b="0" u="sng" dirty="0">
                <a:solidFill>
                  <a:srgbClr val="FF0000"/>
                </a:solidFill>
                <a:latin typeface="+mn-lt"/>
              </a:rPr>
              <a:t>From</a:t>
            </a:r>
          </a:p>
        </p:txBody>
      </p:sp>
      <p:graphicFrame>
        <p:nvGraphicFramePr>
          <p:cNvPr id="54170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914400" y="1447800"/>
          <a:ext cx="7267575" cy="473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Chart" r:id="rId3" imgW="4381500" imgH="2857500" progId="Excel.Sheet.8">
                  <p:embed/>
                </p:oleObj>
              </mc:Choice>
              <mc:Fallback>
                <p:oleObj name="Chart" r:id="rId3" imgW="4381500" imgH="2857500" progId="Excel.Sheet.8">
                  <p:embed/>
                  <p:pic>
                    <p:nvPicPr>
                      <p:cNvPr id="541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47800"/>
                        <a:ext cx="7267575" cy="473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1703" name="Line 7"/>
          <p:cNvSpPr>
            <a:spLocks noChangeShapeType="1"/>
          </p:cNvSpPr>
          <p:nvPr/>
        </p:nvSpPr>
        <p:spPr bwMode="auto">
          <a:xfrm flipV="1">
            <a:off x="3505200" y="2514600"/>
            <a:ext cx="0" cy="2209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704" name="Line 8"/>
          <p:cNvSpPr>
            <a:spLocks noChangeShapeType="1"/>
          </p:cNvSpPr>
          <p:nvPr/>
        </p:nvSpPr>
        <p:spPr bwMode="auto">
          <a:xfrm flipV="1">
            <a:off x="3962400" y="2514600"/>
            <a:ext cx="0" cy="2209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705" name="Text Box 9"/>
          <p:cNvSpPr txBox="1">
            <a:spLocks noChangeArrowheads="1"/>
          </p:cNvSpPr>
          <p:nvPr/>
        </p:nvSpPr>
        <p:spPr bwMode="auto">
          <a:xfrm>
            <a:off x="1295400" y="1600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41706" name="Text Box 10"/>
          <p:cNvSpPr txBox="1">
            <a:spLocks noChangeArrowheads="1"/>
          </p:cNvSpPr>
          <p:nvPr/>
        </p:nvSpPr>
        <p:spPr bwMode="auto">
          <a:xfrm>
            <a:off x="5867400" y="1600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41707" name="Freeform 11"/>
          <p:cNvSpPr>
            <a:spLocks/>
          </p:cNvSpPr>
          <p:nvPr/>
        </p:nvSpPr>
        <p:spPr bwMode="auto">
          <a:xfrm>
            <a:off x="2057400" y="1981200"/>
            <a:ext cx="14478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708" name="Freeform 12"/>
          <p:cNvSpPr>
            <a:spLocks/>
          </p:cNvSpPr>
          <p:nvPr/>
        </p:nvSpPr>
        <p:spPr bwMode="auto">
          <a:xfrm flipH="1">
            <a:off x="3962400" y="1981200"/>
            <a:ext cx="28194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65826" y="274638"/>
            <a:ext cx="835037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/>
              <a:t>What Happened</a:t>
            </a:r>
            <a:r>
              <a:rPr lang="en-US"/>
              <a:t>:  Bilateral Trade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</p:spTree>
    <p:extLst>
      <p:ext uri="{BB962C8B-B14F-4D97-AF65-F5344CB8AC3E}">
        <p14:creationId xmlns:p14="http://schemas.microsoft.com/office/powerpoint/2010/main" val="362303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3D1622-1DF4-7548-8B31-929C12F31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4F07D-F0EB-EE41-AC62-712590EEC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CBDF80-C08F-7244-8698-142CB6AB5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142" y="428625"/>
            <a:ext cx="7367716" cy="6015038"/>
          </a:xfrm>
          <a:prstGeom prst="rect">
            <a:avLst/>
          </a:prstGeom>
        </p:spPr>
      </p:pic>
      <p:sp>
        <p:nvSpPr>
          <p:cNvPr id="7" name="Line 7">
            <a:extLst>
              <a:ext uri="{FF2B5EF4-FFF2-40B4-BE49-F238E27FC236}">
                <a16:creationId xmlns:a16="http://schemas.microsoft.com/office/drawing/2014/main" id="{3E327FC4-4749-D346-94D3-CC50D660A85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0000" y="1295399"/>
            <a:ext cx="0" cy="4419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22E506C2-21C7-5541-B0F5-8BD892852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143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8000"/>
                </a:solidFill>
              </a:rPr>
              <a:t>NAFTA</a:t>
            </a:r>
          </a:p>
        </p:txBody>
      </p:sp>
    </p:spTree>
    <p:extLst>
      <p:ext uri="{BB962C8B-B14F-4D97-AF65-F5344CB8AC3E}">
        <p14:creationId xmlns:p14="http://schemas.microsoft.com/office/powerpoint/2010/main" val="1528314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6469"/>
            <a:ext cx="9144000" cy="55050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178" y="6454698"/>
            <a:ext cx="4809892" cy="3194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Source</a:t>
            </a:r>
            <a:r>
              <a:rPr lang="en-US"/>
              <a:t>:  Congressional Research Service (2015)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</p:spTree>
    <p:extLst>
      <p:ext uri="{BB962C8B-B14F-4D97-AF65-F5344CB8AC3E}">
        <p14:creationId xmlns:p14="http://schemas.microsoft.com/office/powerpoint/2010/main" val="436199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650"/>
            <a:ext cx="9144000" cy="55326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178" y="6454698"/>
            <a:ext cx="4809892" cy="3194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Source</a:t>
            </a:r>
            <a:r>
              <a:rPr lang="en-US"/>
              <a:t>:  Congressional Research Service (2015)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</p:spTree>
    <p:extLst>
      <p:ext uri="{BB962C8B-B14F-4D97-AF65-F5344CB8AC3E}">
        <p14:creationId xmlns:p14="http://schemas.microsoft.com/office/powerpoint/2010/main" val="2987605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6:  NAFTA &amp; USMCA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25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Supply Chains 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Much of the growth of trade within NAFTA has been supply chains</a:t>
            </a:r>
          </a:p>
          <a:p>
            <a:pPr lvl="1"/>
            <a:r>
              <a:rPr lang="en-US" dirty="0"/>
              <a:t>Final goods are produced in one country with inputs from another</a:t>
            </a:r>
          </a:p>
          <a:p>
            <a:pPr lvl="1"/>
            <a:r>
              <a:rPr lang="en-US" dirty="0"/>
              <a:t>Inputs are in turn produced with inputs from yet another</a:t>
            </a:r>
          </a:p>
          <a:p>
            <a:pPr lvl="1"/>
            <a:r>
              <a:rPr lang="en-US" dirty="0"/>
              <a:t>And so forth</a:t>
            </a:r>
          </a:p>
          <a:p>
            <a:r>
              <a:rPr lang="en-US" dirty="0"/>
              <a:t>Supply chains in much of manufacturing now cross the two borders many times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888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6:  NAFTA &amp; USMCA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26</a:t>
            </a:fld>
            <a:endParaRPr lang="en-US">
              <a:latin typeface="Arial" pitchFamily="-10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800" y="660400"/>
            <a:ext cx="37084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83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6:  NAFTA &amp; USMCA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27</a:t>
            </a:fld>
            <a:endParaRPr lang="en-US">
              <a:latin typeface="Arial" pitchFamily="-10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244600"/>
            <a:ext cx="78486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40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6:  NAFTA &amp; USMCA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28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NAFTA Analyses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Posen (2014)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“For every 100 jobs US manufacturers created in Mexican manufacturing, they added nearly 250 jobs at their larger US home operations”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Unemployment in US was actually lower after NAFTA than before (until the 2008 financial crisis)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Critics say NAFTA cost 45,000 jobs a year.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That may be true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But this is only 0.1% of normal job turnover in the US, where 4m-6m workers leave or lose jobs per month)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528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6:  NAFTA &amp; USMCA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29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NAFTA Analyses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Hakobyan and McLaren (2016)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They look for effects on local labor markets, where</a:t>
            </a:r>
          </a:p>
          <a:p>
            <a:pPr lvl="3">
              <a:lnSpc>
                <a:spcPct val="80000"/>
              </a:lnSpc>
            </a:pPr>
            <a:r>
              <a:rPr lang="en-US" dirty="0"/>
              <a:t>industries</a:t>
            </a:r>
          </a:p>
          <a:p>
            <a:pPr lvl="3">
              <a:lnSpc>
                <a:spcPct val="80000"/>
              </a:lnSpc>
            </a:pPr>
            <a:r>
              <a:rPr lang="en-US" dirty="0"/>
              <a:t>and/or communities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were vulnerable to large tariff cuts against Mexico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They find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Substantial variation across localities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450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6:  NAFTA &amp; USMCA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3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Class 6 Outline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NAFTA and Its Renegotiation as USMCA</a:t>
            </a:r>
          </a:p>
          <a:p>
            <a:r>
              <a:rPr lang="en-US" dirty="0"/>
              <a:t>What is NAFTA?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happened under NAFTA?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Issues in renegotiation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USMCA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15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849" y="0"/>
            <a:ext cx="495630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5220" y="6117159"/>
            <a:ext cx="21336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Source</a:t>
            </a:r>
            <a:r>
              <a:rPr lang="en-US"/>
              <a:t>:  Hakobyan and McLaren (2016) 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</p:spTree>
    <p:extLst>
      <p:ext uri="{BB962C8B-B14F-4D97-AF65-F5344CB8AC3E}">
        <p14:creationId xmlns:p14="http://schemas.microsoft.com/office/powerpoint/2010/main" val="2318301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488950"/>
            <a:ext cx="8458200" cy="5880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178" y="6454698"/>
            <a:ext cx="4809892" cy="3139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Source</a:t>
            </a:r>
            <a:r>
              <a:rPr lang="en-US"/>
              <a:t>:  Hakobyan and McLaren (2016)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41434" y="1416205"/>
            <a:ext cx="2776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(Consistent Public-Use Microdata Areas) 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</p:spTree>
    <p:extLst>
      <p:ext uri="{BB962C8B-B14F-4D97-AF65-F5344CB8AC3E}">
        <p14:creationId xmlns:p14="http://schemas.microsoft.com/office/powerpoint/2010/main" val="35609953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6:  NAFTA &amp; USMCA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32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NAFTA Analyses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Hakobyan and McLaren (2016)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“</a:t>
            </a:r>
            <a:r>
              <a:rPr lang="mr-IN" sz="2400" dirty="0"/>
              <a:t>…</a:t>
            </a:r>
            <a:r>
              <a:rPr lang="en-US" dirty="0"/>
              <a:t>even workers in a nontraded industry—waiting on tables in a diner, for example—saw a sharp reduction in wages if they were in a vulnerable location that lost its protection quickly.”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6094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6:  NAFTA &amp; USMCA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33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NAFTA Analyses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Disruption of some industries and localities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Some was expected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May have been larger than expected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Has not been dealt with adequately by TAA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Nonetheless was still small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But provides easy ammunition for critics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4095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6:  NAFTA &amp; USMCA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34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Discussion Question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you know anybody who was hurt by NAFTA?</a:t>
            </a:r>
          </a:p>
          <a:p>
            <a:r>
              <a:rPr lang="en-US" dirty="0"/>
              <a:t>Do you know anybody who was helped by NAFTA?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1357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6:  NAFTA &amp; USMCA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35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Class 6 Outline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NAFTA and Its Renegotiation as USMCA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NAFTA?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happened under NAFTA?</a:t>
            </a:r>
          </a:p>
          <a:p>
            <a:r>
              <a:rPr lang="en-US" dirty="0"/>
              <a:t>Issues in renegotiation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USMCA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90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in the Renegotiation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37214" cy="4525963"/>
          </a:xfrm>
        </p:spPr>
        <p:txBody>
          <a:bodyPr/>
          <a:lstStyle/>
          <a:p>
            <a:r>
              <a:rPr lang="en-US" dirty="0"/>
              <a:t>Issues (US)</a:t>
            </a:r>
          </a:p>
          <a:p>
            <a:pPr lvl="1"/>
            <a:r>
              <a:rPr lang="en-US" dirty="0"/>
              <a:t>Trade imbalances</a:t>
            </a:r>
          </a:p>
          <a:p>
            <a:pPr lvl="1"/>
            <a:r>
              <a:rPr lang="en-US" dirty="0"/>
              <a:t>Reciprocal duty-free market access </a:t>
            </a:r>
          </a:p>
          <a:p>
            <a:pPr lvl="1"/>
            <a:r>
              <a:rPr lang="en-US" dirty="0"/>
              <a:t>Rules of origin</a:t>
            </a:r>
          </a:p>
          <a:p>
            <a:pPr lvl="1"/>
            <a:r>
              <a:rPr lang="en-US" dirty="0"/>
              <a:t>Regulations</a:t>
            </a:r>
          </a:p>
          <a:p>
            <a:pPr lvl="1"/>
            <a:r>
              <a:rPr lang="en-US" dirty="0"/>
              <a:t>Services</a:t>
            </a:r>
          </a:p>
          <a:p>
            <a:pPr lvl="1"/>
            <a:r>
              <a:rPr lang="en-US" dirty="0"/>
              <a:t>Digital trade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30485" y="2144486"/>
            <a:ext cx="383721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lvl="1"/>
            <a:r>
              <a:rPr lang="en-US" kern="0" dirty="0"/>
              <a:t>ISDS</a:t>
            </a:r>
          </a:p>
          <a:p>
            <a:pPr lvl="1"/>
            <a:r>
              <a:rPr lang="en-US" kern="0" dirty="0"/>
              <a:t>State-owned enterprises</a:t>
            </a:r>
          </a:p>
          <a:p>
            <a:pPr lvl="1"/>
            <a:r>
              <a:rPr lang="en-US" kern="0" dirty="0"/>
              <a:t>Labor standards</a:t>
            </a:r>
          </a:p>
          <a:p>
            <a:pPr lvl="1"/>
            <a:r>
              <a:rPr lang="en-US" kern="0" dirty="0"/>
              <a:t>Chapter 19</a:t>
            </a:r>
          </a:p>
          <a:p>
            <a:pPr lvl="1"/>
            <a:r>
              <a:rPr lang="en-US" kern="0" dirty="0"/>
              <a:t>Procurement</a:t>
            </a:r>
          </a:p>
          <a:p>
            <a:pPr lvl="1"/>
            <a:r>
              <a:rPr lang="en-US" kern="0" dirty="0"/>
              <a:t>Currency manipulation</a:t>
            </a:r>
          </a:p>
          <a:p>
            <a:pPr lvl="1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5466464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in the Renegotiation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sz="2800" dirty="0"/>
              <a:t>Too many to discuss them all</a:t>
            </a:r>
          </a:p>
          <a:p>
            <a:r>
              <a:rPr lang="en-US" sz="2800" dirty="0"/>
              <a:t>The following are just some of the more important and/or interesting</a:t>
            </a: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934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in the Renegotiation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sz="2800" dirty="0"/>
              <a:t>Trade imbalances</a:t>
            </a:r>
          </a:p>
          <a:p>
            <a:pPr lvl="1"/>
            <a:r>
              <a:rPr lang="en-US" sz="2400" dirty="0"/>
              <a:t>The US top priority is to “Improve the U.S. trade balance and reduce the trade deficit with the NAFTA countries.”</a:t>
            </a:r>
          </a:p>
          <a:p>
            <a:pPr lvl="1"/>
            <a:r>
              <a:rPr lang="en-US" sz="2400" dirty="0"/>
              <a:t>That is not something that can itself be written into the NAFTA agreement</a:t>
            </a:r>
          </a:p>
          <a:p>
            <a:pPr lvl="1"/>
            <a:r>
              <a:rPr lang="en-US" sz="2400" dirty="0"/>
              <a:t>So the question will be which changes in the agreement might do this</a:t>
            </a:r>
          </a:p>
          <a:p>
            <a:pPr lvl="1"/>
            <a:r>
              <a:rPr lang="en-US" sz="2400" dirty="0"/>
              <a:t>One possibility is a “trigger mechanism” that raises tariffs if goal of reducing deficit is not met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795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in the Renegotiation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sz="2800" dirty="0"/>
              <a:t>Reciprocal duty-free market access </a:t>
            </a:r>
          </a:p>
          <a:p>
            <a:pPr lvl="1"/>
            <a:r>
              <a:rPr lang="en-US" sz="2400" dirty="0"/>
              <a:t>The stated intent of the US is to “maintain” this “while taking into account U.S. import sensitivities”</a:t>
            </a:r>
          </a:p>
          <a:p>
            <a:pPr lvl="1"/>
            <a:r>
              <a:rPr lang="en-US" sz="2400" dirty="0"/>
              <a:t>Top objectives of both Mexico and Canada are to avoid any increases in US tariffs</a:t>
            </a:r>
          </a:p>
          <a:p>
            <a:pPr lvl="1"/>
            <a:r>
              <a:rPr lang="en-US" sz="2400" dirty="0"/>
              <a:t>Perhaps some of the few positive barriers that continue under NAFTA will be removed.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46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6:  NAFTA &amp; USMCA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4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NAFTA </a:t>
            </a:r>
            <a:r>
              <a:rPr lang="mr-IN" dirty="0"/>
              <a:t>–</a:t>
            </a:r>
            <a:r>
              <a:rPr lang="en-US" dirty="0"/>
              <a:t> What is it?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NAFTA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USMCA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2926" y="2243784"/>
            <a:ext cx="80328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“The single worst trade deal ever approved in this country” Donald Trump 2016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BBE832-72FC-B64F-8D03-25EAAF924BB8}"/>
              </a:ext>
            </a:extLst>
          </p:cNvPr>
          <p:cNvSpPr txBox="1"/>
          <p:nvPr/>
        </p:nvSpPr>
        <p:spPr>
          <a:xfrm>
            <a:off x="798177" y="4510734"/>
            <a:ext cx="8032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“A wonderful new trade deal” &amp; “the most important trade deal we’ve ever made, by far” Donald Trump 2018</a:t>
            </a:r>
          </a:p>
        </p:txBody>
      </p:sp>
    </p:spTree>
    <p:extLst>
      <p:ext uri="{BB962C8B-B14F-4D97-AF65-F5344CB8AC3E}">
        <p14:creationId xmlns:p14="http://schemas.microsoft.com/office/powerpoint/2010/main" val="23105155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in the Renegotiation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sz="2800" dirty="0"/>
              <a:t>Rules of origin</a:t>
            </a:r>
          </a:p>
          <a:p>
            <a:pPr lvl="1"/>
            <a:r>
              <a:rPr lang="en-US" sz="2000" dirty="0"/>
              <a:t>The TPP would have reduced the requirement for North American (N-A) content in autos from 62.5% to below 50%.</a:t>
            </a:r>
          </a:p>
          <a:p>
            <a:pPr lvl="1"/>
            <a:r>
              <a:rPr lang="en-US" sz="2000" dirty="0"/>
              <a:t>The new NAFTA will almost certainly </a:t>
            </a:r>
            <a:r>
              <a:rPr lang="en-US" sz="2000" u="sng" dirty="0"/>
              <a:t>increase</a:t>
            </a:r>
            <a:r>
              <a:rPr lang="en-US" sz="2000" dirty="0"/>
              <a:t> this requirement for autos and other products</a:t>
            </a:r>
          </a:p>
          <a:p>
            <a:pPr lvl="1"/>
            <a:r>
              <a:rPr lang="en-US" sz="2000" dirty="0"/>
              <a:t>The question will be:  how much, and how disruptive will it be</a:t>
            </a:r>
          </a:p>
          <a:p>
            <a:pPr lvl="1"/>
            <a:r>
              <a:rPr lang="en-US" sz="2000" dirty="0"/>
              <a:t>If too high, some producers will revert to sourcing from outside NAFTA</a:t>
            </a:r>
          </a:p>
          <a:p>
            <a:pPr lvl="1"/>
            <a:r>
              <a:rPr lang="en-US" sz="2000" dirty="0" err="1"/>
              <a:t>Lighthizer</a:t>
            </a:r>
            <a:r>
              <a:rPr lang="en-US" sz="2000" dirty="0"/>
              <a:t>  wants “higher NAFTA content and substantial American content”.  That would be unprecedented in an FTA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762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in the Renegotiation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dirty="0"/>
              <a:t>Digital trade</a:t>
            </a:r>
          </a:p>
          <a:p>
            <a:pPr lvl="1"/>
            <a:r>
              <a:rPr lang="en-US" dirty="0"/>
              <a:t>Digital trade (&amp; e-commerce) did not exist in 1993, and was not covered</a:t>
            </a:r>
          </a:p>
          <a:p>
            <a:pPr lvl="1"/>
            <a:r>
              <a:rPr lang="en-US" dirty="0"/>
              <a:t>All parties seem to agree that new rules should stop governments from placing restrictions on such trade</a:t>
            </a:r>
          </a:p>
          <a:p>
            <a:pPr lvl="1"/>
            <a:r>
              <a:rPr lang="en-US" dirty="0"/>
              <a:t>The TPP included this, and it may be copied here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328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in the Renegotiation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dirty="0"/>
              <a:t>ISDS = Investor-State Dispute Settlement (Chapter 11 of NAFTA)</a:t>
            </a:r>
          </a:p>
          <a:p>
            <a:pPr lvl="2"/>
            <a:r>
              <a:rPr lang="en-US" dirty="0"/>
              <a:t>“While the U.S. has so far never lost an ISDS case, both Canada and Mexico have lost several, requiring payments to investors of over $100 million.” (From </a:t>
            </a:r>
            <a:r>
              <a:rPr lang="en-US" dirty="0" err="1"/>
              <a:t>Gertz</a:t>
            </a:r>
            <a:r>
              <a:rPr lang="en-US" dirty="0"/>
              <a:t>, Mar 2017)</a:t>
            </a:r>
            <a:endParaRPr lang="en-US" sz="2800" dirty="0"/>
          </a:p>
          <a:p>
            <a:pPr lvl="1"/>
            <a:r>
              <a:rPr lang="en-US" dirty="0"/>
              <a:t>Big corporations want this retained</a:t>
            </a:r>
          </a:p>
          <a:p>
            <a:pPr lvl="1"/>
            <a:r>
              <a:rPr lang="en-US" dirty="0"/>
              <a:t>Others want it weakened or removed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35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in the Renegotiation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dirty="0"/>
              <a:t>ISDS </a:t>
            </a:r>
          </a:p>
          <a:p>
            <a:pPr lvl="1"/>
            <a:r>
              <a:rPr lang="en-US" dirty="0"/>
              <a:t>USTR calls for</a:t>
            </a:r>
          </a:p>
          <a:p>
            <a:pPr lvl="2"/>
            <a:r>
              <a:rPr lang="en-US" dirty="0"/>
              <a:t>“rules that reduce or eliminate barriers to U.S. investment” (Is that pro-ISDS?)</a:t>
            </a:r>
          </a:p>
          <a:p>
            <a:pPr lvl="2"/>
            <a:r>
              <a:rPr lang="en-US" dirty="0"/>
              <a:t>“ensuring that NAFTA country investors in the United States are not accorded greater substantive rights than domestic investors” (Is that anti-ISDS)</a:t>
            </a:r>
          </a:p>
          <a:p>
            <a:pPr lvl="3"/>
            <a:r>
              <a:rPr lang="en-US" dirty="0"/>
              <a:t>(Perhaps he wants ISDS for US companies but not for foreign companies)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03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/>
              <a:t>Lecture 6:  NAFTA &amp; USMCA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" y="215900"/>
            <a:ext cx="9029700" cy="642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4143" y="504968"/>
            <a:ext cx="352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(Not just NAFTA)</a:t>
            </a:r>
          </a:p>
        </p:txBody>
      </p:sp>
    </p:spTree>
    <p:extLst>
      <p:ext uri="{BB962C8B-B14F-4D97-AF65-F5344CB8AC3E}">
        <p14:creationId xmlns:p14="http://schemas.microsoft.com/office/powerpoint/2010/main" val="31160201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in the Renegotiation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dirty="0"/>
              <a:t>Chapter 19</a:t>
            </a:r>
          </a:p>
          <a:p>
            <a:pPr lvl="1"/>
            <a:r>
              <a:rPr lang="en-US" dirty="0"/>
              <a:t>This now allows NAFTA countries an appeal against AD &amp; CVD actions</a:t>
            </a:r>
          </a:p>
          <a:p>
            <a:pPr lvl="1"/>
            <a:r>
              <a:rPr lang="en-US" dirty="0"/>
              <a:t>Canada insists on keeping it</a:t>
            </a:r>
          </a:p>
          <a:p>
            <a:pPr lvl="1"/>
            <a:r>
              <a:rPr lang="en-US" dirty="0"/>
              <a:t>US wants it removed</a:t>
            </a:r>
          </a:p>
          <a:p>
            <a:pPr lvl="1"/>
            <a:r>
              <a:rPr lang="en-US" dirty="0"/>
              <a:t>You can see why from the data below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674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/>
              <a:t>Lecture 6:  NAFTA &amp; USMCA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5875" y="495999"/>
          <a:ext cx="9112250" cy="5866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84072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/>
              <a:t>Lecture 6:  NAFTA &amp; USMCA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272956" y="509217"/>
          <a:ext cx="8598090" cy="5645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26549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in the Renegotiation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dirty="0"/>
              <a:t>Procurement</a:t>
            </a:r>
          </a:p>
          <a:p>
            <a:pPr lvl="1"/>
            <a:r>
              <a:rPr lang="en-US" dirty="0"/>
              <a:t>NAFTA currently required governments to open procurement to suppliers from all NAFTA countries</a:t>
            </a:r>
          </a:p>
          <a:p>
            <a:pPr lvl="1"/>
            <a:r>
              <a:rPr lang="en-US" dirty="0"/>
              <a:t>US wants to allow governments a preference for their own suppliers (“Buy American”)</a:t>
            </a:r>
          </a:p>
          <a:p>
            <a:pPr lvl="1"/>
            <a:r>
              <a:rPr lang="en-US" dirty="0"/>
              <a:t>US might even ask for all three governments to give preference to US suppliers, not their own!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49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in the Renegotiation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/>
              <a:t>Currency manipulation</a:t>
            </a:r>
          </a:p>
          <a:p>
            <a:pPr lvl="1"/>
            <a:r>
              <a:rPr lang="en-US" dirty="0"/>
              <a:t>This seems an odd thing to include in NAFTA, since nobody has accused either Mexico or Canada of doing it</a:t>
            </a:r>
          </a:p>
          <a:p>
            <a:pPr lvl="1"/>
            <a:r>
              <a:rPr lang="en-US" dirty="0"/>
              <a:t>Intent is probably to have it (for the first time in an FTA) as a template for later FTAs with, say, Japan or China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42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6:  NAFTA &amp; USMCA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5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NAFTA </a:t>
            </a:r>
            <a:r>
              <a:rPr lang="mr-IN" dirty="0"/>
              <a:t>–</a:t>
            </a:r>
            <a:r>
              <a:rPr lang="en-US" dirty="0"/>
              <a:t> What is it?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Free Trade Agreement (FTA) including US, Canada, and Mexico</a:t>
            </a:r>
          </a:p>
          <a:p>
            <a:pPr lvl="1"/>
            <a:r>
              <a:rPr lang="en-US" dirty="0"/>
              <a:t>Expanded a previous US-Canada FTA </a:t>
            </a:r>
          </a:p>
          <a:p>
            <a:pPr lvl="1"/>
            <a:r>
              <a:rPr lang="en-US" dirty="0"/>
              <a:t>Negotiated under President George H. W. Bush</a:t>
            </a:r>
          </a:p>
          <a:p>
            <a:pPr lvl="1"/>
            <a:r>
              <a:rPr lang="en-US" dirty="0"/>
              <a:t>Enacted 1993 under President Bill Clinton</a:t>
            </a:r>
          </a:p>
          <a:p>
            <a:pPr lvl="1"/>
            <a:r>
              <a:rPr lang="en-US" dirty="0"/>
              <a:t>Went into effect Jan 1, 1994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193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in the Renegotiation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dirty="0"/>
              <a:t>Dairy &amp; poultry</a:t>
            </a:r>
          </a:p>
          <a:p>
            <a:pPr lvl="1"/>
            <a:r>
              <a:rPr lang="en-US" dirty="0"/>
              <a:t>Canada wants to keep its “supply management system for dairy and poultry”</a:t>
            </a:r>
          </a:p>
          <a:p>
            <a:pPr lvl="2"/>
            <a:r>
              <a:rPr lang="en-US" dirty="0"/>
              <a:t>Supply management allows farmers to act collectively to manage supply and price</a:t>
            </a:r>
          </a:p>
          <a:p>
            <a:pPr lvl="1"/>
            <a:r>
              <a:rPr lang="en-US" dirty="0"/>
              <a:t>Canada has a 270% tariff on dairy imports (with a small quota tariff-free)</a:t>
            </a:r>
          </a:p>
          <a:p>
            <a:pPr lvl="1"/>
            <a:r>
              <a:rPr lang="en-US" dirty="0"/>
              <a:t>This was exempted from liberalization in NAFTA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6:  NAFTA &amp; USMCA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51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Class 6 Outline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NAFTA and Its Renegotiation as USMCA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NAFTA?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happened under NAFTA?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Issues in renegotiation</a:t>
            </a:r>
          </a:p>
          <a:p>
            <a:r>
              <a:rPr lang="en-US" dirty="0"/>
              <a:t>USMCA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384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dirty="0"/>
              <a:t>Outcome of the Renegotiation</a:t>
            </a:r>
          </a:p>
          <a:p>
            <a:pPr lvl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May 18, 2017: </a:t>
            </a:r>
            <a:r>
              <a:rPr lang="en-US" dirty="0"/>
              <a:t>Renegotiation began</a:t>
            </a:r>
          </a:p>
          <a:p>
            <a:pPr lvl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Aug 27, 2018:  Agreement reached between US and Mexico</a:t>
            </a:r>
          </a:p>
          <a:p>
            <a:pPr lvl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Sep 30, 2018:  Agreement reached with Canada to join USMCA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503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dirty="0"/>
              <a:t>Features of USMCA</a:t>
            </a:r>
          </a:p>
          <a:p>
            <a:pPr lvl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Auto rules of origin</a:t>
            </a:r>
          </a:p>
          <a:p>
            <a:pPr lvl="2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Required North American content raised from 62.5% to 75%</a:t>
            </a:r>
          </a:p>
          <a:p>
            <a:pPr lvl="2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40-45% content must be from labor paid $15/</a:t>
            </a:r>
            <a:r>
              <a:rPr lang="en-US" dirty="0" err="1">
                <a:ea typeface="ＭＳ Ｐゴシック" pitchFamily="-109" charset="-128"/>
                <a:cs typeface="ＭＳ Ｐゴシック" pitchFamily="-109" charset="-128"/>
              </a:rPr>
              <a:t>hr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 or more (but does not rise with inflation)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423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dirty="0"/>
              <a:t>Features of USMCA</a:t>
            </a:r>
          </a:p>
          <a:p>
            <a:pPr lvl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New rules (similar to TPP) on</a:t>
            </a:r>
          </a:p>
          <a:p>
            <a:pPr lvl="2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Intellectual property</a:t>
            </a:r>
          </a:p>
          <a:p>
            <a:pPr lvl="2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Environment</a:t>
            </a:r>
          </a:p>
          <a:p>
            <a:pPr lvl="2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Labor </a:t>
            </a:r>
          </a:p>
          <a:p>
            <a:pPr lvl="2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Financial services</a:t>
            </a:r>
          </a:p>
          <a:p>
            <a:pPr lvl="2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Digital trade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691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dirty="0"/>
              <a:t>Features of USMCA</a:t>
            </a:r>
          </a:p>
          <a:p>
            <a:pPr lvl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Sunset clause?  Not exactly</a:t>
            </a:r>
          </a:p>
          <a:p>
            <a:pPr lvl="2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Revisit deal after 6 years</a:t>
            </a:r>
          </a:p>
          <a:p>
            <a:pPr lvl="3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If happy, extend for 10 more</a:t>
            </a:r>
          </a:p>
          <a:p>
            <a:pPr lvl="3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If not, new negotiations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019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dirty="0"/>
              <a:t>Features of USMCA</a:t>
            </a:r>
          </a:p>
          <a:p>
            <a:pPr lvl="1"/>
            <a:r>
              <a:rPr lang="en-US" dirty="0"/>
              <a:t>Canadian dairy</a:t>
            </a:r>
          </a:p>
          <a:p>
            <a:pPr lvl="2"/>
            <a:r>
              <a:rPr lang="en-US" dirty="0"/>
              <a:t>Canada will increase permitted imports of dairy from US, to 3.6% of its market</a:t>
            </a:r>
          </a:p>
          <a:p>
            <a:pPr lvl="2"/>
            <a:r>
              <a:rPr lang="en-US" dirty="0"/>
              <a:t>Canada to cease selling some dairy ingredients abroad and low prices and will tax exports over over some threshold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190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dirty="0"/>
              <a:t>Features of USMCA</a:t>
            </a:r>
          </a:p>
          <a:p>
            <a:pPr lvl="1"/>
            <a:r>
              <a:rPr lang="en-US" dirty="0"/>
              <a:t>Currencies</a:t>
            </a:r>
          </a:p>
          <a:p>
            <a:pPr lvl="2"/>
            <a:r>
              <a:rPr lang="en-US" dirty="0"/>
              <a:t>Commitment to “refrain from competitive devaluations and targeting exchange rates”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21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dirty="0"/>
              <a:t>Features of USMCA</a:t>
            </a:r>
          </a:p>
          <a:p>
            <a:pPr lvl="1"/>
            <a:r>
              <a:rPr lang="en-US" dirty="0"/>
              <a:t>Trade with China</a:t>
            </a:r>
          </a:p>
          <a:p>
            <a:pPr lvl="2"/>
            <a:r>
              <a:rPr lang="en-US" dirty="0"/>
              <a:t>Countries must inform US 3 months before beginning trade negotiations with any “non-market economy” (i.e., China)</a:t>
            </a:r>
          </a:p>
          <a:p>
            <a:pPr lvl="2"/>
            <a:r>
              <a:rPr lang="en-US" dirty="0"/>
              <a:t>If agreement with such economy is reached, US can terminate USMCA with six months notice.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729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dirty="0"/>
              <a:t>Features of USMCA</a:t>
            </a:r>
          </a:p>
          <a:p>
            <a:pPr lvl="1"/>
            <a:r>
              <a:rPr lang="en-US" dirty="0"/>
              <a:t>Chapter 19 </a:t>
            </a:r>
          </a:p>
          <a:p>
            <a:pPr lvl="2"/>
            <a:r>
              <a:rPr lang="en-US" dirty="0"/>
              <a:t>Keeps this dispute settlement system for trade remedies such as anti-dumping</a:t>
            </a:r>
          </a:p>
          <a:p>
            <a:pPr lvl="2"/>
            <a:r>
              <a:rPr lang="en-US" dirty="0"/>
              <a:t>Does not apply them to “national-security-based” tariffs 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95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6:  NAFTA &amp; USMCA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6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NAFTA </a:t>
            </a:r>
            <a:r>
              <a:rPr lang="mr-IN" dirty="0"/>
              <a:t>–</a:t>
            </a:r>
            <a:r>
              <a:rPr lang="en-US" dirty="0"/>
              <a:t> What is it?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FTA provisions:</a:t>
            </a:r>
          </a:p>
          <a:p>
            <a:pPr lvl="1"/>
            <a:r>
              <a:rPr lang="en-US" dirty="0"/>
              <a:t>Zero tariffs on imports from each other</a:t>
            </a:r>
          </a:p>
          <a:p>
            <a:pPr lvl="1"/>
            <a:r>
              <a:rPr lang="en-US" dirty="0"/>
              <a:t>Doesn’t change tariffs on outside countries</a:t>
            </a:r>
          </a:p>
          <a:p>
            <a:pPr lvl="1"/>
            <a:r>
              <a:rPr lang="en-US" dirty="0"/>
              <a:t>Rules of origin </a:t>
            </a:r>
          </a:p>
          <a:p>
            <a:pPr lvl="2"/>
            <a:r>
              <a:rPr lang="en-US" dirty="0"/>
              <a:t>Goods cross borders tariff-free only if they “originate” in the NAFTA countries</a:t>
            </a:r>
          </a:p>
          <a:p>
            <a:pPr lvl="2"/>
            <a:r>
              <a:rPr lang="en-US" dirty="0"/>
              <a:t>”Originate” defined in terms of how much of a good was produced here</a:t>
            </a:r>
          </a:p>
          <a:p>
            <a:pPr lvl="2"/>
            <a:r>
              <a:rPr lang="en-US" dirty="0"/>
              <a:t>Example:  Autos require 62.5% North American content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239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dirty="0"/>
              <a:t>Features of USMCA</a:t>
            </a:r>
          </a:p>
          <a:p>
            <a:pPr lvl="1"/>
            <a:r>
              <a:rPr lang="en-US" dirty="0"/>
              <a:t>Chapter 11 (ISDS) </a:t>
            </a:r>
          </a:p>
          <a:p>
            <a:pPr lvl="2"/>
            <a:r>
              <a:rPr lang="en-US" dirty="0"/>
              <a:t>Removes this for disputes between US and Canada</a:t>
            </a:r>
          </a:p>
          <a:p>
            <a:pPr lvl="2"/>
            <a:r>
              <a:rPr lang="en-US" dirty="0"/>
              <a:t>Keeps it for disputes with Mexico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727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dirty="0"/>
              <a:t>“Side letter” of USMCA</a:t>
            </a:r>
          </a:p>
          <a:p>
            <a:pPr lvl="1"/>
            <a:r>
              <a:rPr lang="en-US" dirty="0"/>
              <a:t>Promise to shield Canada Mexico from future “national-security-based” tariffs (i.e., cars) (not enforceable) </a:t>
            </a:r>
          </a:p>
          <a:p>
            <a:pPr lvl="1"/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204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u="sng" dirty="0"/>
              <a:t>NOT</a:t>
            </a:r>
            <a:r>
              <a:rPr lang="en-US" dirty="0"/>
              <a:t> a Feature of USMCA</a:t>
            </a:r>
          </a:p>
          <a:p>
            <a:pPr lvl="1"/>
            <a:r>
              <a:rPr lang="en-US" dirty="0"/>
              <a:t>Removal of US recent tariffs on steel and aluminum from Canada and Mexico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325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dirty="0"/>
              <a:t>Prospects for approval</a:t>
            </a:r>
          </a:p>
          <a:p>
            <a:pPr lvl="1"/>
            <a:r>
              <a:rPr lang="en-US" dirty="0"/>
              <a:t>Must be approved by all three legislatures</a:t>
            </a:r>
          </a:p>
          <a:p>
            <a:pPr lvl="2"/>
            <a:r>
              <a:rPr lang="en-US" dirty="0"/>
              <a:t>Canada:  Dairy will resist, but approval assures</a:t>
            </a:r>
          </a:p>
          <a:p>
            <a:pPr lvl="2"/>
            <a:r>
              <a:rPr lang="en-US" dirty="0"/>
              <a:t>Mexico:  Incoming President wants it done</a:t>
            </a:r>
          </a:p>
          <a:p>
            <a:pPr lvl="2"/>
            <a:r>
              <a:rPr lang="en-US" dirty="0"/>
              <a:t>US:  Contentious, but best hope is approval in lame-duck session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306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dirty="0"/>
              <a:t>Importance of USMCA</a:t>
            </a:r>
          </a:p>
          <a:p>
            <a:pPr lvl="1"/>
            <a:r>
              <a:rPr lang="en-US" dirty="0"/>
              <a:t>Trump: “It’s not NAFTA redone, it’s a brand-new deal”</a:t>
            </a:r>
          </a:p>
          <a:p>
            <a:pPr lvl="1"/>
            <a:r>
              <a:rPr lang="en-US" dirty="0"/>
              <a:t>NYT:  “a consequential set of revisions”</a:t>
            </a:r>
          </a:p>
          <a:p>
            <a:pPr lvl="1"/>
            <a:r>
              <a:rPr lang="en-US" dirty="0"/>
              <a:t>Economist:  “a modest revision”, “inferior to the agreement it replaces”</a:t>
            </a:r>
          </a:p>
          <a:p>
            <a:pPr lvl="1"/>
            <a:r>
              <a:rPr lang="en-US" dirty="0" err="1"/>
              <a:t>Bown</a:t>
            </a:r>
            <a:r>
              <a:rPr lang="en-US" dirty="0"/>
              <a:t>: deal to “result in less trade, not more”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750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6:  NAFTA &amp; USMCA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65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Discussion Question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would you say “won” and “lost” from the NAFTA renegotiation?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282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3D1622-1DF4-7548-8B31-929C12F31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4F07D-F0EB-EE41-AC62-712590EEC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520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3D1622-1DF4-7548-8B31-929C12F31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4F07D-F0EB-EE41-AC62-712590EEC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762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3D1622-1DF4-7548-8B31-929C12F31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6:  NAFTA &amp; USMCA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4F07D-F0EB-EE41-AC62-712590EEC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48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6:  NAFTA &amp; USMCA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7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NAFTA </a:t>
            </a:r>
            <a:r>
              <a:rPr lang="mr-IN" dirty="0"/>
              <a:t>–</a:t>
            </a:r>
            <a:r>
              <a:rPr lang="en-US" dirty="0"/>
              <a:t> What is it?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provisions</a:t>
            </a:r>
          </a:p>
          <a:p>
            <a:pPr lvl="1"/>
            <a:r>
              <a:rPr lang="en-US" dirty="0"/>
              <a:t>Some liberalization in services</a:t>
            </a:r>
          </a:p>
          <a:p>
            <a:pPr lvl="1"/>
            <a:r>
              <a:rPr lang="en-US" dirty="0"/>
              <a:t>Foreign investment </a:t>
            </a:r>
          </a:p>
          <a:p>
            <a:pPr lvl="2"/>
            <a:r>
              <a:rPr lang="en-US" dirty="0"/>
              <a:t>ISDS in Chapter 11</a:t>
            </a:r>
          </a:p>
          <a:p>
            <a:pPr lvl="3"/>
            <a:r>
              <a:rPr lang="en-US" dirty="0"/>
              <a:t>Gives foreign investors right to dispute policies that reduce profits</a:t>
            </a:r>
          </a:p>
          <a:p>
            <a:pPr lvl="3"/>
            <a:r>
              <a:rPr lang="en-US" dirty="0"/>
              <a:t>Decided by 3-person panel, who may make states pay</a:t>
            </a:r>
          </a:p>
          <a:p>
            <a:pPr lvl="1"/>
            <a:r>
              <a:rPr lang="en-US" dirty="0"/>
              <a:t>Intellectual property rights</a:t>
            </a:r>
          </a:p>
          <a:p>
            <a:pPr lvl="1"/>
            <a:r>
              <a:rPr lang="en-US" dirty="0"/>
              <a:t>Opening of government procurement</a:t>
            </a:r>
          </a:p>
          <a:p>
            <a:pPr lvl="2"/>
            <a:r>
              <a:rPr lang="en-US" dirty="0"/>
              <a:t>Governments must let NAFTA suppliers bid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948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6:  NAFTA &amp; USMCA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8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NAFTA </a:t>
            </a:r>
            <a:r>
              <a:rPr lang="mr-IN" dirty="0"/>
              <a:t>–</a:t>
            </a:r>
            <a:r>
              <a:rPr lang="en-US" dirty="0"/>
              <a:t> What is it?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Side Agreements on</a:t>
            </a:r>
          </a:p>
          <a:p>
            <a:pPr lvl="1"/>
            <a:r>
              <a:rPr lang="en-US" dirty="0"/>
              <a:t>Labor</a:t>
            </a:r>
          </a:p>
          <a:p>
            <a:pPr lvl="1"/>
            <a:r>
              <a:rPr lang="en-US" dirty="0"/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3100235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6:  NAFTA &amp; USMCA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9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Class 6 Outline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NAFTA and Its Renegotiation as USMCA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NAFTA?</a:t>
            </a:r>
          </a:p>
          <a:p>
            <a:r>
              <a:rPr lang="en-US" dirty="0"/>
              <a:t>What happened under NAFTA?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Issues in renegotiation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USMCA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5360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81214</TotalTime>
  <Words>2736</Words>
  <Application>Microsoft Macintosh PowerPoint</Application>
  <PresentationFormat>On-screen Show (4:3)</PresentationFormat>
  <Paragraphs>535</Paragraphs>
  <Slides>68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ＭＳ Ｐゴシック</vt:lpstr>
      <vt:lpstr>Arial</vt:lpstr>
      <vt:lpstr>Palatino Linotype</vt:lpstr>
      <vt:lpstr>Default Design</vt:lpstr>
      <vt:lpstr>Chart</vt:lpstr>
      <vt:lpstr>Class 6  NAFTA and Its  Renegotiation as USMCA</vt:lpstr>
      <vt:lpstr>Class 6 Outline</vt:lpstr>
      <vt:lpstr>Class 6 Outline</vt:lpstr>
      <vt:lpstr>NAFTA – What is it?</vt:lpstr>
      <vt:lpstr>NAFTA – What is it?</vt:lpstr>
      <vt:lpstr>NAFTA – What is it?</vt:lpstr>
      <vt:lpstr>NAFTA – What is it?</vt:lpstr>
      <vt:lpstr>NAFTA – What is it?</vt:lpstr>
      <vt:lpstr>Class 6 Outline</vt:lpstr>
      <vt:lpstr>NAFTA - What happened?</vt:lpstr>
      <vt:lpstr>NAFTA - What happened?</vt:lpstr>
      <vt:lpstr>Reserves Fell at Once</vt:lpstr>
      <vt:lpstr>PowerPoint Presentation</vt:lpstr>
      <vt:lpstr>GDP Fell after Peso Crisis</vt:lpstr>
      <vt:lpstr>Imports Fell after Crisis; Exports Rose</vt:lpstr>
      <vt:lpstr>Wages Fell</vt:lpstr>
      <vt:lpstr>Real Wages Plummeted!</vt:lpstr>
      <vt:lpstr>Unemployment:  No effect (or fell)</vt:lpstr>
      <vt:lpstr>Trade:  Continued growth</vt:lpstr>
      <vt:lpstr>Real Wage:  No Change</vt:lpstr>
      <vt:lpstr>Grew:  But more To US than From</vt:lpstr>
      <vt:lpstr>PowerPoint Presentation</vt:lpstr>
      <vt:lpstr>PowerPoint Presentation</vt:lpstr>
      <vt:lpstr>PowerPoint Presentation</vt:lpstr>
      <vt:lpstr>Supply Chains </vt:lpstr>
      <vt:lpstr>PowerPoint Presentation</vt:lpstr>
      <vt:lpstr>PowerPoint Presentation</vt:lpstr>
      <vt:lpstr>NAFTA Analyses</vt:lpstr>
      <vt:lpstr>NAFTA Analyses</vt:lpstr>
      <vt:lpstr>PowerPoint Presentation</vt:lpstr>
      <vt:lpstr>PowerPoint Presentation</vt:lpstr>
      <vt:lpstr>NAFTA Analyses</vt:lpstr>
      <vt:lpstr>NAFTA Analyses</vt:lpstr>
      <vt:lpstr>Discussion Question</vt:lpstr>
      <vt:lpstr>Class 6 Outline</vt:lpstr>
      <vt:lpstr>Issues in the Renegotiation</vt:lpstr>
      <vt:lpstr>Issues in the Renegotiation</vt:lpstr>
      <vt:lpstr>Issues in the Renegotiation</vt:lpstr>
      <vt:lpstr>Issues in the Renegotiation</vt:lpstr>
      <vt:lpstr>Issues in the Renegotiation</vt:lpstr>
      <vt:lpstr>Issues in the Renegotiation</vt:lpstr>
      <vt:lpstr>Issues in the Renegotiation</vt:lpstr>
      <vt:lpstr>Issues in the Renegotiation</vt:lpstr>
      <vt:lpstr>PowerPoint Presentation</vt:lpstr>
      <vt:lpstr>Issues in the Renegotiation</vt:lpstr>
      <vt:lpstr>PowerPoint Presentation</vt:lpstr>
      <vt:lpstr>PowerPoint Presentation</vt:lpstr>
      <vt:lpstr>Issues in the Renegotiation</vt:lpstr>
      <vt:lpstr>Issues in the Renegotiation</vt:lpstr>
      <vt:lpstr>Issues in the Renegotiation</vt:lpstr>
      <vt:lpstr>Class 6 Outline</vt:lpstr>
      <vt:lpstr>USMCA</vt:lpstr>
      <vt:lpstr>USMCA</vt:lpstr>
      <vt:lpstr>USMCA</vt:lpstr>
      <vt:lpstr>USMCA</vt:lpstr>
      <vt:lpstr>USMCA</vt:lpstr>
      <vt:lpstr>USMCA</vt:lpstr>
      <vt:lpstr>USMCA</vt:lpstr>
      <vt:lpstr>USMCA</vt:lpstr>
      <vt:lpstr>USMCA</vt:lpstr>
      <vt:lpstr>USMCA</vt:lpstr>
      <vt:lpstr>USMCA</vt:lpstr>
      <vt:lpstr>USMCA</vt:lpstr>
      <vt:lpstr>USMCA</vt:lpstr>
      <vt:lpstr>Discussion Question</vt:lpstr>
      <vt:lpstr>PowerPoint Presentation</vt:lpstr>
      <vt:lpstr>PowerPoint Presentation</vt:lpstr>
      <vt:lpstr>PowerPoint Presentation</vt:lpstr>
    </vt:vector>
  </TitlesOfParts>
  <Company>University of Michigan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Microsoft Office User</cp:lastModifiedBy>
  <cp:revision>327</cp:revision>
  <cp:lastPrinted>2017-09-27T01:39:25Z</cp:lastPrinted>
  <dcterms:created xsi:type="dcterms:W3CDTF">2011-01-03T19:29:08Z</dcterms:created>
  <dcterms:modified xsi:type="dcterms:W3CDTF">2018-10-12T21:59:57Z</dcterms:modified>
</cp:coreProperties>
</file>